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324" r:id="rId6"/>
    <p:sldId id="262" r:id="rId7"/>
    <p:sldId id="279" r:id="rId8"/>
    <p:sldId id="342" r:id="rId9"/>
    <p:sldId id="337" r:id="rId10"/>
    <p:sldId id="340" r:id="rId11"/>
    <p:sldId id="338" r:id="rId12"/>
    <p:sldId id="349" r:id="rId13"/>
    <p:sldId id="382" r:id="rId14"/>
    <p:sldId id="368" r:id="rId15"/>
    <p:sldId id="353" r:id="rId16"/>
    <p:sldId id="383" r:id="rId17"/>
    <p:sldId id="348" r:id="rId18"/>
    <p:sldId id="347" r:id="rId19"/>
    <p:sldId id="351" r:id="rId20"/>
    <p:sldId id="384" r:id="rId21"/>
    <p:sldId id="344" r:id="rId22"/>
    <p:sldId id="341" r:id="rId23"/>
    <p:sldId id="345" r:id="rId24"/>
    <p:sldId id="350" r:id="rId25"/>
    <p:sldId id="366" r:id="rId26"/>
    <p:sldId id="369" r:id="rId27"/>
    <p:sldId id="370" r:id="rId28"/>
    <p:sldId id="358" r:id="rId29"/>
    <p:sldId id="359" r:id="rId30"/>
    <p:sldId id="374" r:id="rId31"/>
    <p:sldId id="367" r:id="rId32"/>
    <p:sldId id="263" r:id="rId33"/>
    <p:sldId id="357" r:id="rId34"/>
    <p:sldId id="371" r:id="rId35"/>
    <p:sldId id="355" r:id="rId36"/>
    <p:sldId id="380" r:id="rId37"/>
    <p:sldId id="376" r:id="rId38"/>
    <p:sldId id="377" r:id="rId39"/>
    <p:sldId id="378" r:id="rId40"/>
    <p:sldId id="379" r:id="rId41"/>
    <p:sldId id="325" r:id="rId42"/>
    <p:sldId id="365" r:id="rId43"/>
    <p:sldId id="372" r:id="rId44"/>
    <p:sldId id="373" r:id="rId45"/>
    <p:sldId id="354" r:id="rId46"/>
    <p:sldId id="333" r:id="rId47"/>
    <p:sldId id="381" r:id="rId48"/>
    <p:sldId id="335" r:id="rId49"/>
    <p:sldId id="385" r:id="rId50"/>
    <p:sldId id="334" r:id="rId51"/>
    <p:sldId id="336" r:id="rId52"/>
    <p:sldId id="386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1399cd9d1ef61b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FF7"/>
    <a:srgbClr val="D2DEEF"/>
    <a:srgbClr val="0070C0"/>
    <a:srgbClr val="CDDFD1"/>
    <a:srgbClr val="009A39"/>
    <a:srgbClr val="A2C718"/>
    <a:srgbClr val="EC6C08"/>
    <a:srgbClr val="E9649E"/>
    <a:srgbClr val="FF9999"/>
    <a:srgbClr val="BC8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2" autoAdjust="0"/>
    <p:restoredTop sz="95845" autoAdjust="0"/>
  </p:normalViewPr>
  <p:slideViewPr>
    <p:cSldViewPr snapToGrid="0">
      <p:cViewPr varScale="1">
        <p:scale>
          <a:sx n="96" d="100"/>
          <a:sy n="96" d="100"/>
        </p:scale>
        <p:origin x="32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1:16:40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1 259,'122'-32,"171"-21,46-2,-20 10,-52 12,-65 11,-39 10,-39 6,-30 5,-31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1:16:44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58,'14'0,"80"0,89-9,52-4,-1 1,-16 3,-8 2,-20 3,-25 1,-25 2,-37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1:16:46.7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1,'244'19,"193"15,46 2,-50-5,-103-8,-136-8,-106-6,-67-5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16T11:16:50.0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1 306,'14'0,"84"-15,92-13,27-2,-9 3,-35 7,-29 2,-10-5,10 1,3-5,10-2,-3 3,-14 6,-25 7,-33 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7:43:57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 24575,'1228'0'0,"-1206"-1"0,0-1 0,38-10 0,-36 7 0,0 1 0,27-1 0,6 4-1365,-32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07:43:57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24575,'1257'0'-822,"-1221"-2"1266,63-11 0,-60 7-477,47-2 0,-45 7 33,-8 1 0,0-1 0,0-2 0,46-10 0,-56 8-1365,-2 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1:31:15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24575,'99'19'0,"112"-8"0,72-6 0,6-3 0,-26-3 0,-45-1 0,-49-9 0,-26-12 0,0-22 0,-9-12 0,-28 4-8191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6T11:31:17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0 223 24575,'75'0'0,"95"0"0,61 0 0,20 0 0,-29 0 0,-28-10 0,-19-11 0,-2-8 0,2-8 0,5-3 0,-9 6 0,-30 9 0,-29 8 0,-33 7-8191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9C4B4-2A64-4CFD-8769-8DCB20E56533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678D5-E48B-43AB-9846-C362988EAE8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51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678D5-E48B-43AB-9846-C362988EAE8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3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6678D5-E48B-43AB-9846-C362988EAE8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756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678D5-E48B-43AB-9846-C362988EAE8C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742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BF025-4CD8-C700-C119-50C1F7B0C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75E201A-91CE-C322-2290-F1D6AAAAE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0DFDAE-4833-871B-5F89-32C4FA3D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13C0DD-C329-4AAF-FF54-A1030C3B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B4C2B6-A6B9-197F-CDBD-F22520659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82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3E3718-4CB5-C136-A59E-E0E19FB1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C0528AF-4556-750D-1116-ABB016A59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A059D4-B324-1349-2886-AAAA014C9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C57394-1749-6438-8406-F7BD3E285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A42154-95C5-101A-7AD8-AEED500AB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65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B83D399-6E27-43BA-E1D8-3A04B72E58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A12315C-AF78-1112-9739-918060D19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CD2700-D907-5854-AA1C-BD41337B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D0F116-FC97-FEFB-594C-5F37D3305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5EDBD3-05E6-561F-5A0F-CB92703B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942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04F4CD-9AB3-3EA0-FC53-FE5CA005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5801F5-A7A8-84E1-BAE1-7912A667B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074BED-D3CB-55E9-2706-988D663E9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E5FA74-90E8-38D3-51BB-8885C630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F72C7D-06DD-AE30-4A9E-1115B111F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93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08DAEF-D2A9-EB14-DB79-CEC25F34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BBEFDEE-6261-DA5B-A115-5EE7D3D7C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64D79B-617B-025A-63D8-A445FBF9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3CC7B5-A02A-26AC-3272-40A17DDD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EA9308-DA0B-D686-A8AE-FD1A7B90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82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8616AD-B24E-56BD-CE15-8EE96ED8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B7247D-EA17-9EC4-771F-3AFC967B3C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F0B177-1917-97C7-B2FF-DB8CC6184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E6CF39-7440-D5D1-59F5-969D9878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15B818-BC64-90FB-7833-40B41AFD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21D4AD-A098-C794-7133-C600A51F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78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A4A669-B83F-C584-F24F-503935E5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E817BD-E36F-39D9-4411-3F8A70A6B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5AAA7B-762A-5BA0-61C9-D81078193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2B33AC0-D95D-A3C7-1FEE-059141DBD7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C824473-A07E-679E-3F61-43C73EC9B8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61C485A-660E-D0C3-A536-013AC697F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4D4B601-111D-D7FD-779E-5BF6EDA1C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3FF0E8-2E06-5F26-F8D7-77B66946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888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52BE0-1914-81D9-C999-6CBF9089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DDAB4BC-4FE1-2BA8-CE76-AA0AE263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EEB3433-F501-3C9E-200B-745C1626E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6F24C8-18C9-9FA4-D79E-0990129D9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0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B19B629-6D2D-2850-8DC3-B4D7A520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C216AF7-7958-F83A-2BA4-66B447AA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038D8F-0463-4EFA-86E0-74CE70BA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238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EA7A7A-94BF-CA71-5C48-B9354EE7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E61224-09FA-EB23-2A7D-03F352F54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06EEA1-A8D7-2EFA-CBF0-B55060717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07B13E-ED61-5C8B-5E41-819F35D6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7E3415-B875-9BA4-20F5-161D6A5F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9D2CC7-2CDF-1597-37BA-717FFF946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04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0B76F0-DE0B-D6E3-1093-C7C3EFD0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710D9C-062E-DBDB-2E15-F2F5BBA5F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D9C3C1-C790-E2CB-36A8-89A227C62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D2528B-F362-CCF5-C31D-340A4E0A7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66994D-70CC-C55E-6F92-26B708CF6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8E0667F-C00D-BEB6-9E73-1AA1774E5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40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924FCD8-04B5-D27A-6746-747E99ED8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F0F3F3-584A-F9D1-DA54-FC3C9EE32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34BE48-DAFE-2A2E-A203-E8A01D751F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C403D-936C-499F-8894-D307CB987C82}" type="datetimeFigureOut">
              <a:rPr lang="zh-TW" altLang="en-US" smtClean="0"/>
              <a:t>2022/11/17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F4E7A5-4305-EBBF-216F-8EAF0A5FF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152864-835E-33F8-5D17-672AE7CB4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B42B2-6B51-4BA6-B36D-E6DEA42ED4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99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customXml" Target="../ink/ink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3.xml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4.png"/><Relationship Id="rId7" Type="http://schemas.openxmlformats.org/officeDocument/2006/relationships/image" Target="../media/image670.png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customXml" Target="../ink/ink8.xml"/><Relationship Id="rId5" Type="http://schemas.openxmlformats.org/officeDocument/2006/relationships/image" Target="../media/image660.png"/><Relationship Id="rId10" Type="http://schemas.openxmlformats.org/officeDocument/2006/relationships/image" Target="../media/image77.png"/><Relationship Id="rId4" Type="http://schemas.openxmlformats.org/officeDocument/2006/relationships/customXml" Target="../ink/ink5.xml"/><Relationship Id="rId9" Type="http://schemas.openxmlformats.org/officeDocument/2006/relationships/customXml" Target="../ink/ink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BC46C48-71C9-6D09-C80B-08A03DFD3EA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135347" y="496873"/>
            <a:ext cx="5856254" cy="1260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66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股票分析 網頁應用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FA32B027-9608-AC90-03A9-5EF8B9113406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909724" y="1965156"/>
            <a:ext cx="6601198" cy="327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指導老師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蔡奇偉</a:t>
            </a:r>
            <a:endParaRPr lang="en-US" altLang="zh-TW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成員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資工四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B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410817356	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陳則閔</a:t>
            </a:r>
            <a:endParaRPr lang="en-US" altLang="zh-TW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資工四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B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410817542	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張雁筑</a:t>
            </a:r>
            <a:endParaRPr lang="en-US" altLang="zh-TW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資工四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B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410821999	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温傑凱</a:t>
            </a:r>
            <a:endParaRPr lang="en-US" altLang="zh-TW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資工四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B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410803234	</a:t>
            </a:r>
            <a:r>
              <a:rPr lang="zh-TW" altLang="en-US" sz="24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rPr>
              <a:t>戴帆緯</a:t>
            </a:r>
            <a:endParaRPr lang="en-US" altLang="zh-TW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dirty="0">
              <a:solidFill>
                <a:schemeClr val="bg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6" name="十字星 7">
            <a:extLst>
              <a:ext uri="{FF2B5EF4-FFF2-40B4-BE49-F238E27FC236}">
                <a16:creationId xmlns:a16="http://schemas.microsoft.com/office/drawing/2014/main" id="{3432623A-CFBB-3CD6-1745-8BE2C1F309BC}"/>
              </a:ext>
            </a:extLst>
          </p:cNvPr>
          <p:cNvSpPr/>
          <p:nvPr/>
        </p:nvSpPr>
        <p:spPr>
          <a:xfrm>
            <a:off x="11222355" y="1059180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十字星 8">
            <a:extLst>
              <a:ext uri="{FF2B5EF4-FFF2-40B4-BE49-F238E27FC236}">
                <a16:creationId xmlns:a16="http://schemas.microsoft.com/office/drawing/2014/main" id="{73574931-B05C-5C12-AA00-1D1FF9159C00}"/>
              </a:ext>
            </a:extLst>
          </p:cNvPr>
          <p:cNvSpPr/>
          <p:nvPr/>
        </p:nvSpPr>
        <p:spPr>
          <a:xfrm>
            <a:off x="11356340" y="791210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十字星 10">
            <a:extLst>
              <a:ext uri="{FF2B5EF4-FFF2-40B4-BE49-F238E27FC236}">
                <a16:creationId xmlns:a16="http://schemas.microsoft.com/office/drawing/2014/main" id="{03CFBCB0-734B-CC30-ED1B-5ACE32EB6DDD}"/>
              </a:ext>
            </a:extLst>
          </p:cNvPr>
          <p:cNvSpPr/>
          <p:nvPr/>
        </p:nvSpPr>
        <p:spPr>
          <a:xfrm>
            <a:off x="8130540" y="2292985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十字星 11">
            <a:extLst>
              <a:ext uri="{FF2B5EF4-FFF2-40B4-BE49-F238E27FC236}">
                <a16:creationId xmlns:a16="http://schemas.microsoft.com/office/drawing/2014/main" id="{F0E0DA16-56AB-10E5-69A5-FD59847FD88C}"/>
              </a:ext>
            </a:extLst>
          </p:cNvPr>
          <p:cNvSpPr/>
          <p:nvPr/>
        </p:nvSpPr>
        <p:spPr>
          <a:xfrm>
            <a:off x="7884795" y="238760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十字星 12">
            <a:extLst>
              <a:ext uri="{FF2B5EF4-FFF2-40B4-BE49-F238E27FC236}">
                <a16:creationId xmlns:a16="http://schemas.microsoft.com/office/drawing/2014/main" id="{DC515E3C-FB2C-0B65-98F6-3DFA18A52CB7}"/>
              </a:ext>
            </a:extLst>
          </p:cNvPr>
          <p:cNvSpPr/>
          <p:nvPr/>
        </p:nvSpPr>
        <p:spPr>
          <a:xfrm>
            <a:off x="2652485" y="3053291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3">
            <a:extLst>
              <a:ext uri="{FF2B5EF4-FFF2-40B4-BE49-F238E27FC236}">
                <a16:creationId xmlns:a16="http://schemas.microsoft.com/office/drawing/2014/main" id="{C793ECA3-6508-DD4A-548F-415A5575B40D}"/>
              </a:ext>
            </a:extLst>
          </p:cNvPr>
          <p:cNvSpPr/>
          <p:nvPr/>
        </p:nvSpPr>
        <p:spPr>
          <a:xfrm>
            <a:off x="8018780" y="4436745"/>
            <a:ext cx="4172585" cy="242125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cd4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2" name="组合 27">
            <a:extLst>
              <a:ext uri="{FF2B5EF4-FFF2-40B4-BE49-F238E27FC236}">
                <a16:creationId xmlns:a16="http://schemas.microsoft.com/office/drawing/2014/main" id="{17D277F4-189C-39A5-FA0E-D3B0611A9E02}"/>
              </a:ext>
            </a:extLst>
          </p:cNvPr>
          <p:cNvGrpSpPr/>
          <p:nvPr/>
        </p:nvGrpSpPr>
        <p:grpSpPr>
          <a:xfrm>
            <a:off x="953770" y="441960"/>
            <a:ext cx="1028065" cy="989330"/>
            <a:chOff x="1502" y="696"/>
            <a:chExt cx="1619" cy="1558"/>
          </a:xfrm>
        </p:grpSpPr>
        <p:grpSp>
          <p:nvGrpSpPr>
            <p:cNvPr id="13" name="组合 25">
              <a:extLst>
                <a:ext uri="{FF2B5EF4-FFF2-40B4-BE49-F238E27FC236}">
                  <a16:creationId xmlns:a16="http://schemas.microsoft.com/office/drawing/2014/main" id="{F0607B62-C086-05ED-A317-A2B332F51561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5" name="十字星 9">
                <a:extLst>
                  <a:ext uri="{FF2B5EF4-FFF2-40B4-BE49-F238E27FC236}">
                    <a16:creationId xmlns:a16="http://schemas.microsoft.com/office/drawing/2014/main" id="{4A483C40-B590-CC36-B147-26399CC1E7A1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20">
                <a:extLst>
                  <a:ext uri="{FF2B5EF4-FFF2-40B4-BE49-F238E27FC236}">
                    <a16:creationId xmlns:a16="http://schemas.microsoft.com/office/drawing/2014/main" id="{9670B2AC-0186-2FEF-41D5-AC7102AEDD51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23">
                <a:extLst>
                  <a:ext uri="{FF2B5EF4-FFF2-40B4-BE49-F238E27FC236}">
                    <a16:creationId xmlns:a16="http://schemas.microsoft.com/office/drawing/2014/main" id="{990D1DA8-3136-880E-E714-696ED254922B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24">
                <a:extLst>
                  <a:ext uri="{FF2B5EF4-FFF2-40B4-BE49-F238E27FC236}">
                    <a16:creationId xmlns:a16="http://schemas.microsoft.com/office/drawing/2014/main" id="{B9B3A397-091A-EDB0-F4B0-8A389D3738C6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4" name="曲线连接符 26">
              <a:extLst>
                <a:ext uri="{FF2B5EF4-FFF2-40B4-BE49-F238E27FC236}">
                  <a16:creationId xmlns:a16="http://schemas.microsoft.com/office/drawing/2014/main" id="{AF1A4FBE-64C3-1039-93DD-C913B75DA460}"/>
                </a:ext>
              </a:extLst>
            </p:cNvPr>
            <p:cNvCxnSpPr>
              <a:stCxn id="16" idx="2"/>
              <a:endCxn id="16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任意多边形 35">
            <a:extLst>
              <a:ext uri="{FF2B5EF4-FFF2-40B4-BE49-F238E27FC236}">
                <a16:creationId xmlns:a16="http://schemas.microsoft.com/office/drawing/2014/main" id="{B78984BC-9617-DCB1-9A5D-3D52CC23CCC4}"/>
              </a:ext>
            </a:extLst>
          </p:cNvPr>
          <p:cNvSpPr/>
          <p:nvPr/>
        </p:nvSpPr>
        <p:spPr>
          <a:xfrm>
            <a:off x="-741614" y="5014100"/>
            <a:ext cx="5520690" cy="197802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4667" h="1966">
                <a:moveTo>
                  <a:pt x="425" y="936"/>
                </a:moveTo>
                <a:cubicBezTo>
                  <a:pt x="420" y="910"/>
                  <a:pt x="418" y="879"/>
                  <a:pt x="418" y="854"/>
                </a:cubicBezTo>
                <a:cubicBezTo>
                  <a:pt x="405" y="515"/>
                  <a:pt x="780" y="242"/>
                  <a:pt x="1146" y="250"/>
                </a:cubicBezTo>
                <a:cubicBezTo>
                  <a:pt x="1280" y="248"/>
                  <a:pt x="1417" y="284"/>
                  <a:pt x="1515" y="333"/>
                </a:cubicBezTo>
                <a:cubicBezTo>
                  <a:pt x="1606" y="179"/>
                  <a:pt x="1823" y="76"/>
                  <a:pt x="2023" y="79"/>
                </a:cubicBezTo>
                <a:cubicBezTo>
                  <a:pt x="2179" y="76"/>
                  <a:pt x="2334" y="138"/>
                  <a:pt x="2426" y="216"/>
                </a:cubicBezTo>
                <a:cubicBezTo>
                  <a:pt x="2499" y="86"/>
                  <a:pt x="2680" y="-3"/>
                  <a:pt x="2848" y="0"/>
                </a:cubicBezTo>
                <a:cubicBezTo>
                  <a:pt x="2997" y="-4"/>
                  <a:pt x="3143" y="68"/>
                  <a:pt x="3217" y="148"/>
                </a:cubicBezTo>
                <a:lnTo>
                  <a:pt x="3217" y="148"/>
                </a:lnTo>
                <a:lnTo>
                  <a:pt x="3219" y="146"/>
                </a:lnTo>
                <a:lnTo>
                  <a:pt x="3221" y="145"/>
                </a:lnTo>
                <a:lnTo>
                  <a:pt x="3218" y="149"/>
                </a:lnTo>
                <a:lnTo>
                  <a:pt x="3218" y="149"/>
                </a:lnTo>
                <a:lnTo>
                  <a:pt x="3222" y="154"/>
                </a:lnTo>
                <a:cubicBezTo>
                  <a:pt x="3315" y="59"/>
                  <a:pt x="3476" y="-1"/>
                  <a:pt x="3622" y="1"/>
                </a:cubicBezTo>
                <a:cubicBezTo>
                  <a:pt x="3882" y="-6"/>
                  <a:pt x="4103" y="172"/>
                  <a:pt x="4138" y="357"/>
                </a:cubicBezTo>
                <a:lnTo>
                  <a:pt x="4139" y="358"/>
                </a:lnTo>
                <a:lnTo>
                  <a:pt x="4138" y="348"/>
                </a:lnTo>
                <a:cubicBezTo>
                  <a:pt x="4139" y="351"/>
                  <a:pt x="4140" y="358"/>
                  <a:pt x="4140" y="358"/>
                </a:cubicBezTo>
                <a:cubicBezTo>
                  <a:pt x="4383" y="406"/>
                  <a:pt x="4569" y="618"/>
                  <a:pt x="4562" y="819"/>
                </a:cubicBezTo>
                <a:cubicBezTo>
                  <a:pt x="4562" y="885"/>
                  <a:pt x="4543" y="955"/>
                  <a:pt x="4515" y="1007"/>
                </a:cubicBezTo>
                <a:cubicBezTo>
                  <a:pt x="4611" y="1107"/>
                  <a:pt x="4668" y="1251"/>
                  <a:pt x="4666" y="1377"/>
                </a:cubicBezTo>
                <a:cubicBezTo>
                  <a:pt x="4679" y="1665"/>
                  <a:pt x="4393" y="1916"/>
                  <a:pt x="4109" y="1966"/>
                </a:cubicBezTo>
                <a:lnTo>
                  <a:pt x="106" y="1966"/>
                </a:lnTo>
                <a:lnTo>
                  <a:pt x="105" y="1957"/>
                </a:lnTo>
                <a:lnTo>
                  <a:pt x="105" y="1947"/>
                </a:lnTo>
                <a:lnTo>
                  <a:pt x="105" y="1937"/>
                </a:lnTo>
                <a:cubicBezTo>
                  <a:pt x="102" y="1835"/>
                  <a:pt x="160" y="1733"/>
                  <a:pt x="232" y="1671"/>
                </a:cubicBezTo>
                <a:cubicBezTo>
                  <a:pt x="91" y="1606"/>
                  <a:pt x="-3" y="1464"/>
                  <a:pt x="0" y="1334"/>
                </a:cubicBezTo>
                <a:cubicBezTo>
                  <a:pt x="-7" y="1128"/>
                  <a:pt x="205" y="958"/>
                  <a:pt x="420" y="945"/>
                </a:cubicBezTo>
                <a:lnTo>
                  <a:pt x="425" y="9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36">
            <a:extLst>
              <a:ext uri="{FF2B5EF4-FFF2-40B4-BE49-F238E27FC236}">
                <a16:creationId xmlns:a16="http://schemas.microsoft.com/office/drawing/2014/main" id="{3FB09C5B-0DF6-40DC-0544-3B8FE29935AE}"/>
              </a:ext>
            </a:extLst>
          </p:cNvPr>
          <p:cNvGrpSpPr/>
          <p:nvPr/>
        </p:nvGrpSpPr>
        <p:grpSpPr>
          <a:xfrm rot="19920000">
            <a:off x="1583034" y="4483523"/>
            <a:ext cx="1028065" cy="989330"/>
            <a:chOff x="1502" y="696"/>
            <a:chExt cx="1619" cy="1558"/>
          </a:xfrm>
        </p:grpSpPr>
        <p:grpSp>
          <p:nvGrpSpPr>
            <p:cNvPr id="21" name="组合 37">
              <a:extLst>
                <a:ext uri="{FF2B5EF4-FFF2-40B4-BE49-F238E27FC236}">
                  <a16:creationId xmlns:a16="http://schemas.microsoft.com/office/drawing/2014/main" id="{CCB57C60-EF26-C5FB-7D0F-F3E0B457C404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3" name="十字星 38">
                <a:extLst>
                  <a:ext uri="{FF2B5EF4-FFF2-40B4-BE49-F238E27FC236}">
                    <a16:creationId xmlns:a16="http://schemas.microsoft.com/office/drawing/2014/main" id="{685276F6-8967-3231-9532-1AD7AE70D622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39">
                <a:extLst>
                  <a:ext uri="{FF2B5EF4-FFF2-40B4-BE49-F238E27FC236}">
                    <a16:creationId xmlns:a16="http://schemas.microsoft.com/office/drawing/2014/main" id="{BC495E70-290F-48A4-8DA1-AF8E66648B07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40">
                <a:extLst>
                  <a:ext uri="{FF2B5EF4-FFF2-40B4-BE49-F238E27FC236}">
                    <a16:creationId xmlns:a16="http://schemas.microsoft.com/office/drawing/2014/main" id="{2B3AC880-FF82-4982-DDA0-D2ADC1F658C5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41">
                <a:extLst>
                  <a:ext uri="{FF2B5EF4-FFF2-40B4-BE49-F238E27FC236}">
                    <a16:creationId xmlns:a16="http://schemas.microsoft.com/office/drawing/2014/main" id="{E5163F78-BAAF-E9E8-E305-DD6C716FD872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2" name="曲线连接符 42">
              <a:extLst>
                <a:ext uri="{FF2B5EF4-FFF2-40B4-BE49-F238E27FC236}">
                  <a16:creationId xmlns:a16="http://schemas.microsoft.com/office/drawing/2014/main" id="{A07782ED-2C3F-20F2-4B2F-897027ABD2A2}"/>
                </a:ext>
              </a:extLst>
            </p:cNvPr>
            <p:cNvCxnSpPr>
              <a:stCxn id="24" idx="2"/>
              <a:endCxn id="24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任意多边形 43">
            <a:extLst>
              <a:ext uri="{FF2B5EF4-FFF2-40B4-BE49-F238E27FC236}">
                <a16:creationId xmlns:a16="http://schemas.microsoft.com/office/drawing/2014/main" id="{85AB05C4-3BA0-88D5-39E6-AD231F71D52A}"/>
              </a:ext>
            </a:extLst>
          </p:cNvPr>
          <p:cNvSpPr/>
          <p:nvPr/>
        </p:nvSpPr>
        <p:spPr>
          <a:xfrm>
            <a:off x="-491293" y="4998252"/>
            <a:ext cx="4359910" cy="203771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4667" h="1966">
                <a:moveTo>
                  <a:pt x="425" y="936"/>
                </a:moveTo>
                <a:cubicBezTo>
                  <a:pt x="420" y="910"/>
                  <a:pt x="418" y="879"/>
                  <a:pt x="418" y="854"/>
                </a:cubicBezTo>
                <a:cubicBezTo>
                  <a:pt x="405" y="515"/>
                  <a:pt x="780" y="242"/>
                  <a:pt x="1146" y="250"/>
                </a:cubicBezTo>
                <a:cubicBezTo>
                  <a:pt x="1280" y="248"/>
                  <a:pt x="1417" y="284"/>
                  <a:pt x="1515" y="333"/>
                </a:cubicBezTo>
                <a:cubicBezTo>
                  <a:pt x="1606" y="179"/>
                  <a:pt x="1823" y="76"/>
                  <a:pt x="2023" y="79"/>
                </a:cubicBezTo>
                <a:cubicBezTo>
                  <a:pt x="2179" y="76"/>
                  <a:pt x="2334" y="138"/>
                  <a:pt x="2426" y="216"/>
                </a:cubicBezTo>
                <a:cubicBezTo>
                  <a:pt x="2499" y="86"/>
                  <a:pt x="2680" y="-3"/>
                  <a:pt x="2848" y="0"/>
                </a:cubicBezTo>
                <a:cubicBezTo>
                  <a:pt x="2997" y="-4"/>
                  <a:pt x="3143" y="68"/>
                  <a:pt x="3217" y="148"/>
                </a:cubicBezTo>
                <a:lnTo>
                  <a:pt x="3217" y="148"/>
                </a:lnTo>
                <a:lnTo>
                  <a:pt x="3219" y="146"/>
                </a:lnTo>
                <a:lnTo>
                  <a:pt x="3221" y="145"/>
                </a:lnTo>
                <a:lnTo>
                  <a:pt x="3218" y="149"/>
                </a:lnTo>
                <a:lnTo>
                  <a:pt x="3218" y="149"/>
                </a:lnTo>
                <a:lnTo>
                  <a:pt x="3222" y="154"/>
                </a:lnTo>
                <a:cubicBezTo>
                  <a:pt x="3315" y="59"/>
                  <a:pt x="3476" y="-1"/>
                  <a:pt x="3622" y="1"/>
                </a:cubicBezTo>
                <a:cubicBezTo>
                  <a:pt x="3882" y="-6"/>
                  <a:pt x="4103" y="172"/>
                  <a:pt x="4138" y="357"/>
                </a:cubicBezTo>
                <a:lnTo>
                  <a:pt x="4139" y="358"/>
                </a:lnTo>
                <a:lnTo>
                  <a:pt x="4138" y="348"/>
                </a:lnTo>
                <a:cubicBezTo>
                  <a:pt x="4139" y="351"/>
                  <a:pt x="4140" y="358"/>
                  <a:pt x="4140" y="358"/>
                </a:cubicBezTo>
                <a:cubicBezTo>
                  <a:pt x="4383" y="406"/>
                  <a:pt x="4569" y="618"/>
                  <a:pt x="4562" y="819"/>
                </a:cubicBezTo>
                <a:cubicBezTo>
                  <a:pt x="4562" y="885"/>
                  <a:pt x="4543" y="955"/>
                  <a:pt x="4515" y="1007"/>
                </a:cubicBezTo>
                <a:cubicBezTo>
                  <a:pt x="4611" y="1107"/>
                  <a:pt x="4668" y="1251"/>
                  <a:pt x="4666" y="1377"/>
                </a:cubicBezTo>
                <a:cubicBezTo>
                  <a:pt x="4679" y="1665"/>
                  <a:pt x="4393" y="1916"/>
                  <a:pt x="4109" y="1966"/>
                </a:cubicBezTo>
                <a:lnTo>
                  <a:pt x="106" y="1966"/>
                </a:lnTo>
                <a:lnTo>
                  <a:pt x="105" y="1957"/>
                </a:lnTo>
                <a:lnTo>
                  <a:pt x="105" y="1947"/>
                </a:lnTo>
                <a:lnTo>
                  <a:pt x="105" y="1937"/>
                </a:lnTo>
                <a:cubicBezTo>
                  <a:pt x="102" y="1835"/>
                  <a:pt x="160" y="1733"/>
                  <a:pt x="232" y="1671"/>
                </a:cubicBezTo>
                <a:cubicBezTo>
                  <a:pt x="91" y="1606"/>
                  <a:pt x="-3" y="1464"/>
                  <a:pt x="0" y="1334"/>
                </a:cubicBezTo>
                <a:cubicBezTo>
                  <a:pt x="-7" y="1128"/>
                  <a:pt x="205" y="958"/>
                  <a:pt x="420" y="945"/>
                </a:cubicBezTo>
                <a:lnTo>
                  <a:pt x="425" y="936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十字星 44">
            <a:extLst>
              <a:ext uri="{FF2B5EF4-FFF2-40B4-BE49-F238E27FC236}">
                <a16:creationId xmlns:a16="http://schemas.microsoft.com/office/drawing/2014/main" id="{B75AB9DA-B7FC-C83B-3707-1A2780DD155D}"/>
              </a:ext>
            </a:extLst>
          </p:cNvPr>
          <p:cNvSpPr/>
          <p:nvPr/>
        </p:nvSpPr>
        <p:spPr>
          <a:xfrm>
            <a:off x="1104721" y="4528211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十字星 45">
            <a:extLst>
              <a:ext uri="{FF2B5EF4-FFF2-40B4-BE49-F238E27FC236}">
                <a16:creationId xmlns:a16="http://schemas.microsoft.com/office/drawing/2014/main" id="{798D7223-348A-A051-A1B5-182A559C9B81}"/>
              </a:ext>
            </a:extLst>
          </p:cNvPr>
          <p:cNvSpPr/>
          <p:nvPr/>
        </p:nvSpPr>
        <p:spPr>
          <a:xfrm>
            <a:off x="6063474" y="5273254"/>
            <a:ext cx="278787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46">
            <a:extLst>
              <a:ext uri="{FF2B5EF4-FFF2-40B4-BE49-F238E27FC236}">
                <a16:creationId xmlns:a16="http://schemas.microsoft.com/office/drawing/2014/main" id="{4304962E-BF97-4696-333F-BA0ADA125DA2}"/>
              </a:ext>
            </a:extLst>
          </p:cNvPr>
          <p:cNvGrpSpPr/>
          <p:nvPr/>
        </p:nvGrpSpPr>
        <p:grpSpPr>
          <a:xfrm rot="20700000">
            <a:off x="10268585" y="3874135"/>
            <a:ext cx="1028065" cy="989330"/>
            <a:chOff x="1502" y="696"/>
            <a:chExt cx="1619" cy="1558"/>
          </a:xfrm>
        </p:grpSpPr>
        <p:grpSp>
          <p:nvGrpSpPr>
            <p:cNvPr id="31" name="组合 47">
              <a:extLst>
                <a:ext uri="{FF2B5EF4-FFF2-40B4-BE49-F238E27FC236}">
                  <a16:creationId xmlns:a16="http://schemas.microsoft.com/office/drawing/2014/main" id="{CC42FC04-AC39-7D70-6B8D-0401F286154C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33" name="十字星 48">
                <a:extLst>
                  <a:ext uri="{FF2B5EF4-FFF2-40B4-BE49-F238E27FC236}">
                    <a16:creationId xmlns:a16="http://schemas.microsoft.com/office/drawing/2014/main" id="{FC542206-93F7-3BBF-19D2-EC5C31FCCEA5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49">
                <a:extLst>
                  <a:ext uri="{FF2B5EF4-FFF2-40B4-BE49-F238E27FC236}">
                    <a16:creationId xmlns:a16="http://schemas.microsoft.com/office/drawing/2014/main" id="{07F86314-7962-BF26-4598-03D5F045033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50">
                <a:extLst>
                  <a:ext uri="{FF2B5EF4-FFF2-40B4-BE49-F238E27FC236}">
                    <a16:creationId xmlns:a16="http://schemas.microsoft.com/office/drawing/2014/main" id="{855DA461-9954-2F2F-3DF0-AD9BCCF3AF85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51">
                <a:extLst>
                  <a:ext uri="{FF2B5EF4-FFF2-40B4-BE49-F238E27FC236}">
                    <a16:creationId xmlns:a16="http://schemas.microsoft.com/office/drawing/2014/main" id="{253CDF3A-E153-4112-C11A-0DAD51D9ADF8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2" name="曲线连接符 52">
              <a:extLst>
                <a:ext uri="{FF2B5EF4-FFF2-40B4-BE49-F238E27FC236}">
                  <a16:creationId xmlns:a16="http://schemas.microsoft.com/office/drawing/2014/main" id="{60E47F87-3CC2-59DD-7365-18357297BA13}"/>
                </a:ext>
              </a:extLst>
            </p:cNvPr>
            <p:cNvCxnSpPr>
              <a:stCxn id="34" idx="2"/>
              <a:endCxn id="34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任意多边形 53">
            <a:extLst>
              <a:ext uri="{FF2B5EF4-FFF2-40B4-BE49-F238E27FC236}">
                <a16:creationId xmlns:a16="http://schemas.microsoft.com/office/drawing/2014/main" id="{477385F6-6A48-6D73-8F81-31565753180C}"/>
              </a:ext>
            </a:extLst>
          </p:cNvPr>
          <p:cNvSpPr/>
          <p:nvPr/>
        </p:nvSpPr>
        <p:spPr>
          <a:xfrm>
            <a:off x="8518525" y="4436745"/>
            <a:ext cx="4173220" cy="2421890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椭圆 61">
            <a:extLst>
              <a:ext uri="{FF2B5EF4-FFF2-40B4-BE49-F238E27FC236}">
                <a16:creationId xmlns:a16="http://schemas.microsoft.com/office/drawing/2014/main" id="{E31A1EB4-BF03-A2F8-0A7E-5143F94DF70B}"/>
              </a:ext>
            </a:extLst>
          </p:cNvPr>
          <p:cNvSpPr/>
          <p:nvPr/>
        </p:nvSpPr>
        <p:spPr>
          <a:xfrm>
            <a:off x="10019665" y="441960"/>
            <a:ext cx="139065" cy="1314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62">
            <a:extLst>
              <a:ext uri="{FF2B5EF4-FFF2-40B4-BE49-F238E27FC236}">
                <a16:creationId xmlns:a16="http://schemas.microsoft.com/office/drawing/2014/main" id="{6DFF3CBF-9A25-7188-D389-81B86FBCB4E1}"/>
              </a:ext>
            </a:extLst>
          </p:cNvPr>
          <p:cNvSpPr/>
          <p:nvPr/>
        </p:nvSpPr>
        <p:spPr>
          <a:xfrm>
            <a:off x="11835130" y="3083560"/>
            <a:ext cx="170815" cy="177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63">
            <a:extLst>
              <a:ext uri="{FF2B5EF4-FFF2-40B4-BE49-F238E27FC236}">
                <a16:creationId xmlns:a16="http://schemas.microsoft.com/office/drawing/2014/main" id="{24B3C608-0F27-9958-57CC-2FE679ABAD72}"/>
              </a:ext>
            </a:extLst>
          </p:cNvPr>
          <p:cNvSpPr/>
          <p:nvPr/>
        </p:nvSpPr>
        <p:spPr>
          <a:xfrm>
            <a:off x="7359015" y="6501765"/>
            <a:ext cx="170815" cy="177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64">
            <a:extLst>
              <a:ext uri="{FF2B5EF4-FFF2-40B4-BE49-F238E27FC236}">
                <a16:creationId xmlns:a16="http://schemas.microsoft.com/office/drawing/2014/main" id="{B08BB191-09D4-C092-FF82-796AB258CCED}"/>
              </a:ext>
            </a:extLst>
          </p:cNvPr>
          <p:cNvSpPr/>
          <p:nvPr/>
        </p:nvSpPr>
        <p:spPr>
          <a:xfrm>
            <a:off x="2786470" y="747395"/>
            <a:ext cx="170815" cy="177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27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491693" y="412810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258810" y="785512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所有股票比對</a:t>
            </a:r>
          </a:p>
        </p:txBody>
      </p:sp>
      <p:sp>
        <p:nvSpPr>
          <p:cNvPr id="4" name="文本框 7">
            <a:extLst>
              <a:ext uri="{FF2B5EF4-FFF2-40B4-BE49-F238E27FC236}">
                <a16:creationId xmlns:a16="http://schemas.microsoft.com/office/drawing/2014/main" id="{ED604504-0AE7-A511-BD58-19CE7DA6A230}"/>
              </a:ext>
            </a:extLst>
          </p:cNvPr>
          <p:cNvSpPr txBox="1"/>
          <p:nvPr/>
        </p:nvSpPr>
        <p:spPr>
          <a:xfrm>
            <a:off x="2548557" y="775429"/>
            <a:ext cx="7234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近五年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(2018-01-01~2022-10-01)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第一名 跟著跌的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08D81EBC-B44B-294E-9EE2-DA20665F3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48" y="1385751"/>
            <a:ext cx="4974025" cy="2710844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E7317087-D082-E6EF-D59E-12EA13EFD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192" y="1411289"/>
            <a:ext cx="4964910" cy="2735260"/>
          </a:xfrm>
          <a:prstGeom prst="rect">
            <a:avLst/>
          </a:prstGeom>
        </p:spPr>
      </p:pic>
      <p:sp>
        <p:nvSpPr>
          <p:cNvPr id="2" name="文本框 7">
            <a:extLst>
              <a:ext uri="{FF2B5EF4-FFF2-40B4-BE49-F238E27FC236}">
                <a16:creationId xmlns:a16="http://schemas.microsoft.com/office/drawing/2014/main" id="{2563E840-F43E-1DAD-EE98-E869EA75DFA0}"/>
              </a:ext>
            </a:extLst>
          </p:cNvPr>
          <p:cNvSpPr txBox="1"/>
          <p:nvPr/>
        </p:nvSpPr>
        <p:spPr>
          <a:xfrm>
            <a:off x="5380299" y="4196503"/>
            <a:ext cx="20317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69% </a:t>
            </a:r>
          </a:p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68%</a:t>
            </a:r>
          </a:p>
          <a:p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67%</a:t>
            </a:r>
          </a:p>
          <a:p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71%</a:t>
            </a:r>
          </a:p>
          <a:p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69%</a:t>
            </a:r>
          </a:p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70%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39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2810"/>
            <a:ext cx="11301730" cy="6020435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258810" y="785512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所有股票比對</a:t>
            </a: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819A28C2-CCF5-E16E-41DA-437B4F14B6B1}"/>
              </a:ext>
            </a:extLst>
          </p:cNvPr>
          <p:cNvSpPr txBox="1"/>
          <p:nvPr/>
        </p:nvSpPr>
        <p:spPr>
          <a:xfrm>
            <a:off x="3933304" y="823418"/>
            <a:ext cx="524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前五年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(2013-01-01~2017-12-31)</a:t>
            </a: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E08FAB3F-2173-15E5-5016-796034B2F70E}"/>
              </a:ext>
            </a:extLst>
          </p:cNvPr>
          <p:cNvSpPr txBox="1"/>
          <p:nvPr/>
        </p:nvSpPr>
        <p:spPr>
          <a:xfrm>
            <a:off x="4213174" y="3566962"/>
            <a:ext cx="4717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十年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(2013-01-01~2022-10-01)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5875FF-375F-6ACD-7A45-0569DE2D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35" y="1338022"/>
            <a:ext cx="9052972" cy="9557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06B2CCB-59EB-6417-ABEE-90AD4C86B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267" y="2516972"/>
            <a:ext cx="9052972" cy="8988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3D7451-0BC6-DE8D-2DCB-8332B2A1C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327" y="4028627"/>
            <a:ext cx="8762853" cy="89289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E4CA10D-66DA-F1F7-5F53-E16C0832B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675" y="5208724"/>
            <a:ext cx="8830292" cy="8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21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80629" y="79633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我們發現</a:t>
            </a:r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391FA331-43B8-1676-33DC-0EA23E07C842}"/>
              </a:ext>
            </a:extLst>
          </p:cNvPr>
          <p:cNvSpPr txBox="1"/>
          <p:nvPr/>
        </p:nvSpPr>
        <p:spPr>
          <a:xfrm>
            <a:off x="2045675" y="969742"/>
            <a:ext cx="92624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發現</a:t>
            </a: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以前幾名的資料來看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相同種類的股票相關度 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不管是相差幾天 都是較強相關的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發現</a:t>
            </a: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偶爾會出現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半導體業 光電業 電子零組件業 這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個的組合</a:t>
            </a:r>
            <a:endParaRPr kumimoji="0" lang="en-US" altLang="zh-TW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或是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塑膠工業 鋼鐵工業 電機機械 的這三種組合</a:t>
            </a:r>
            <a:endParaRPr lang="en-US" altLang="zh-TW" sz="32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189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895333" y="1447527"/>
            <a:ext cx="10401333" cy="398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1195585" y="1801037"/>
            <a:ext cx="9488154" cy="3319676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764110" y="944438"/>
            <a:ext cx="1567292" cy="1380868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8519457" y="4013416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9435960" y="3163520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713470" y="3973274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096369" y="1634872"/>
            <a:ext cx="10200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3-2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研究成果</a:t>
            </a:r>
            <a:endParaRPr kumimoji="0" lang="en-US" altLang="zh-TW" sz="7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股票</a:t>
            </a:r>
            <a:r>
              <a:rPr kumimoji="0" lang="en-US" altLang="zh-TW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lang="zh-TW" altLang="en-US" sz="72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主類別</a:t>
            </a:r>
            <a:r>
              <a:rPr lang="en-US" altLang="zh-TW" sz="72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與全部比對</a:t>
            </a:r>
            <a:endParaRPr kumimoji="0" lang="zh-TW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71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458417" y="77475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金融股為例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FFA660E-8B4F-AF27-3E5F-BA7DFB3E31C2}"/>
              </a:ext>
            </a:extLst>
          </p:cNvPr>
          <p:cNvGrpSpPr/>
          <p:nvPr/>
        </p:nvGrpSpPr>
        <p:grpSpPr>
          <a:xfrm>
            <a:off x="1446315" y="1905123"/>
            <a:ext cx="9924935" cy="4250232"/>
            <a:chOff x="1586995" y="1643488"/>
            <a:chExt cx="9516804" cy="4182059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0A5352D-8BB5-A8F1-5C80-AD8B75E10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6522" y="1643488"/>
              <a:ext cx="9497750" cy="189574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9E6AEBEE-9057-2CD9-5C64-A0C025741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6522" y="3539228"/>
              <a:ext cx="9507277" cy="1543265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CE9BF754-B344-FA19-F9C1-5FE894294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6995" y="5082493"/>
              <a:ext cx="9516803" cy="743054"/>
            </a:xfrm>
            <a:prstGeom prst="rect">
              <a:avLst/>
            </a:prstGeom>
          </p:spPr>
        </p:pic>
      </p:grpSp>
      <p:sp>
        <p:nvSpPr>
          <p:cNvPr id="9" name="文本框 7">
            <a:extLst>
              <a:ext uri="{FF2B5EF4-FFF2-40B4-BE49-F238E27FC236}">
                <a16:creationId xmlns:a16="http://schemas.microsoft.com/office/drawing/2014/main" id="{F1FFAAB6-3F66-EC51-E8BD-16E21FD62593}"/>
              </a:ext>
            </a:extLst>
          </p:cNvPr>
          <p:cNvSpPr txBox="1"/>
          <p:nvPr/>
        </p:nvSpPr>
        <p:spPr>
          <a:xfrm>
            <a:off x="2766137" y="1007440"/>
            <a:ext cx="7723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我們發現 金融業類別 近五年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2018-01-01~2022-10-01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全都是新光金在領漲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0FBE20-F7FA-1B33-D536-518C5F6D4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927" y="1833014"/>
            <a:ext cx="9730451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9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458417" y="77475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金融股為例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F1FFAAB6-3F66-EC51-E8BD-16E21FD62593}"/>
              </a:ext>
            </a:extLst>
          </p:cNvPr>
          <p:cNvSpPr txBox="1"/>
          <p:nvPr/>
        </p:nvSpPr>
        <p:spPr>
          <a:xfrm>
            <a:off x="2766137" y="796334"/>
            <a:ext cx="6794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而以 前五年</a:t>
            </a: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2013-01-01~2017-12-31</a:t>
            </a: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的資料來看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新光金卻沒有特別去帶領金融業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而是帶領 電機 電子 化學工業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FC8B88E-D957-62E0-B541-A42D76468001}"/>
              </a:ext>
            </a:extLst>
          </p:cNvPr>
          <p:cNvGrpSpPr/>
          <p:nvPr/>
        </p:nvGrpSpPr>
        <p:grpSpPr>
          <a:xfrm>
            <a:off x="865781" y="1967511"/>
            <a:ext cx="10813774" cy="4094155"/>
            <a:chOff x="1166775" y="2435955"/>
            <a:chExt cx="9730474" cy="3507319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8240B72-FD8E-918B-F809-EE0CF5F0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472" y="2523322"/>
              <a:ext cx="9545382" cy="1914792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BE56F5A-41FE-6FB9-238B-A5835139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4500" y="4438114"/>
              <a:ext cx="9488224" cy="1505160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DE42A73-8E84-CEC0-93EF-119083C18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6775" y="2435955"/>
              <a:ext cx="9730474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009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895333" y="1447527"/>
            <a:ext cx="10401333" cy="398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1195585" y="1801037"/>
            <a:ext cx="9488154" cy="3319676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764110" y="944438"/>
            <a:ext cx="1567292" cy="1380868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8519457" y="4013416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9435960" y="3163520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713470" y="3973274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096369" y="1634872"/>
            <a:ext cx="10200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3-3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研究成果</a:t>
            </a:r>
            <a:endParaRPr kumimoji="0" lang="en-US" altLang="zh-TW" sz="7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單支股票與全部比對</a:t>
            </a:r>
          </a:p>
        </p:txBody>
      </p:sp>
    </p:spTree>
    <p:extLst>
      <p:ext uri="{BB962C8B-B14F-4D97-AF65-F5344CB8AC3E}">
        <p14:creationId xmlns:p14="http://schemas.microsoft.com/office/powerpoint/2010/main" val="325565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41020" y="410937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457875" y="789462"/>
            <a:ext cx="21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以鴻海為例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C3A013B-EF45-C519-A19D-D0156C218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80" y="2116880"/>
            <a:ext cx="11127011" cy="802132"/>
          </a:xfrm>
          <a:prstGeom prst="rect">
            <a:avLst/>
          </a:prstGeom>
        </p:spPr>
      </p:pic>
      <p:sp>
        <p:nvSpPr>
          <p:cNvPr id="4" name="文本框 7">
            <a:extLst>
              <a:ext uri="{FF2B5EF4-FFF2-40B4-BE49-F238E27FC236}">
                <a16:creationId xmlns:a16="http://schemas.microsoft.com/office/drawing/2014/main" id="{9EEA23EF-E1C2-BABE-5358-AE4FD22F01B2}"/>
              </a:ext>
            </a:extLst>
          </p:cNvPr>
          <p:cNvSpPr txBox="1"/>
          <p:nvPr/>
        </p:nvSpPr>
        <p:spPr>
          <a:xfrm>
            <a:off x="777634" y="3323776"/>
            <a:ext cx="211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鴻海漲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誰過幾天會漲</a:t>
            </a: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BFD8171E-9C3F-A517-CECA-B78104A27A21}"/>
              </a:ext>
            </a:extLst>
          </p:cNvPr>
          <p:cNvSpPr txBox="1"/>
          <p:nvPr/>
        </p:nvSpPr>
        <p:spPr>
          <a:xfrm>
            <a:off x="3273006" y="3369266"/>
            <a:ext cx="2114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鴻海跌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誰過幾天會跌</a:t>
            </a:r>
          </a:p>
        </p:txBody>
      </p:sp>
      <p:sp>
        <p:nvSpPr>
          <p:cNvPr id="6" name="文本框 7">
            <a:extLst>
              <a:ext uri="{FF2B5EF4-FFF2-40B4-BE49-F238E27FC236}">
                <a16:creationId xmlns:a16="http://schemas.microsoft.com/office/drawing/2014/main" id="{838291EA-10DD-8B0D-9A4D-36906DB580E6}"/>
              </a:ext>
            </a:extLst>
          </p:cNvPr>
          <p:cNvSpPr txBox="1"/>
          <p:nvPr/>
        </p:nvSpPr>
        <p:spPr>
          <a:xfrm>
            <a:off x="6128617" y="3361099"/>
            <a:ext cx="2328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誰漲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過幾天鴻海會漲 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本框 7">
            <a:extLst>
              <a:ext uri="{FF2B5EF4-FFF2-40B4-BE49-F238E27FC236}">
                <a16:creationId xmlns:a16="http://schemas.microsoft.com/office/drawing/2014/main" id="{F19D0D90-CEE9-B8AB-EF79-47DD872260F5}"/>
              </a:ext>
            </a:extLst>
          </p:cNvPr>
          <p:cNvSpPr txBox="1"/>
          <p:nvPr/>
        </p:nvSpPr>
        <p:spPr>
          <a:xfrm>
            <a:off x="9197632" y="3369266"/>
            <a:ext cx="2328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誰跌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過幾天鴻海會跌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4992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41020" y="410937"/>
            <a:ext cx="11301730" cy="60204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476489" y="764897"/>
            <a:ext cx="21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以鴻海為例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763EC7-CBD5-1415-983C-D240964D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16" y="743834"/>
            <a:ext cx="8679292" cy="12111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4B2E430-0DE7-3E78-6C5F-253767BF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742" y="2115414"/>
            <a:ext cx="8655812" cy="11465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498BE9F-B672-CAC8-7ED8-FF4BA1100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62" y="3421153"/>
            <a:ext cx="8655812" cy="113669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07C52D0-77AE-BC09-1C14-145BB872E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262" y="4639002"/>
            <a:ext cx="8679292" cy="11366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筆跡 17">
                <a:extLst>
                  <a:ext uri="{FF2B5EF4-FFF2-40B4-BE49-F238E27FC236}">
                    <a16:creationId xmlns:a16="http://schemas.microsoft.com/office/drawing/2014/main" id="{6904CACE-EBF4-F844-48F3-D93C9B9E8845}"/>
                  </a:ext>
                </a:extLst>
              </p14:cNvPr>
              <p14:cNvContentPartPr/>
              <p14:nvPr/>
            </p14:nvContentPartPr>
            <p14:xfrm>
              <a:off x="3909101" y="1627778"/>
              <a:ext cx="715320" cy="93600"/>
            </p14:xfrm>
          </p:contentPart>
        </mc:Choice>
        <mc:Fallback xmlns="">
          <p:pic>
            <p:nvPicPr>
              <p:cNvPr id="18" name="筆跡 17">
                <a:extLst>
                  <a:ext uri="{FF2B5EF4-FFF2-40B4-BE49-F238E27FC236}">
                    <a16:creationId xmlns:a16="http://schemas.microsoft.com/office/drawing/2014/main" id="{6904CACE-EBF4-F844-48F3-D93C9B9E88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5101" y="1519778"/>
                <a:ext cx="82296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筆跡 19">
                <a:extLst>
                  <a:ext uri="{FF2B5EF4-FFF2-40B4-BE49-F238E27FC236}">
                    <a16:creationId xmlns:a16="http://schemas.microsoft.com/office/drawing/2014/main" id="{1BD93394-CF25-3C2D-0436-265B01643093}"/>
                  </a:ext>
                </a:extLst>
              </p14:cNvPr>
              <p14:cNvContentPartPr/>
              <p14:nvPr/>
            </p14:nvContentPartPr>
            <p14:xfrm>
              <a:off x="3892056" y="3017162"/>
              <a:ext cx="642960" cy="21240"/>
            </p14:xfrm>
          </p:contentPart>
        </mc:Choice>
        <mc:Fallback xmlns="">
          <p:pic>
            <p:nvPicPr>
              <p:cNvPr id="20" name="筆跡 19">
                <a:extLst>
                  <a:ext uri="{FF2B5EF4-FFF2-40B4-BE49-F238E27FC236}">
                    <a16:creationId xmlns:a16="http://schemas.microsoft.com/office/drawing/2014/main" id="{1BD93394-CF25-3C2D-0436-265B016430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38086" y="2909162"/>
                <a:ext cx="7505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筆跡 21">
                <a:extLst>
                  <a:ext uri="{FF2B5EF4-FFF2-40B4-BE49-F238E27FC236}">
                    <a16:creationId xmlns:a16="http://schemas.microsoft.com/office/drawing/2014/main" id="{CC68D224-9DD1-5F59-FFB0-16B4D8D999BE}"/>
                  </a:ext>
                </a:extLst>
              </p14:cNvPr>
              <p14:cNvContentPartPr/>
              <p14:nvPr/>
            </p14:nvContentPartPr>
            <p14:xfrm>
              <a:off x="6752007" y="4351695"/>
              <a:ext cx="803160" cy="61920"/>
            </p14:xfrm>
          </p:contentPart>
        </mc:Choice>
        <mc:Fallback xmlns="">
          <p:pic>
            <p:nvPicPr>
              <p:cNvPr id="22" name="筆跡 21">
                <a:extLst>
                  <a:ext uri="{FF2B5EF4-FFF2-40B4-BE49-F238E27FC236}">
                    <a16:creationId xmlns:a16="http://schemas.microsoft.com/office/drawing/2014/main" id="{CC68D224-9DD1-5F59-FFB0-16B4D8D999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8007" y="4243695"/>
                <a:ext cx="9108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筆跡 31">
                <a:extLst>
                  <a:ext uri="{FF2B5EF4-FFF2-40B4-BE49-F238E27FC236}">
                    <a16:creationId xmlns:a16="http://schemas.microsoft.com/office/drawing/2014/main" id="{E0F1D584-7806-29FF-2109-49AC1D5BD6E6}"/>
                  </a:ext>
                </a:extLst>
              </p14:cNvPr>
              <p14:cNvContentPartPr/>
              <p14:nvPr/>
            </p14:nvContentPartPr>
            <p14:xfrm>
              <a:off x="6632067" y="5510151"/>
              <a:ext cx="762480" cy="110160"/>
            </p14:xfrm>
          </p:contentPart>
        </mc:Choice>
        <mc:Fallback xmlns="">
          <p:pic>
            <p:nvPicPr>
              <p:cNvPr id="32" name="筆跡 31">
                <a:extLst>
                  <a:ext uri="{FF2B5EF4-FFF2-40B4-BE49-F238E27FC236}">
                    <a16:creationId xmlns:a16="http://schemas.microsoft.com/office/drawing/2014/main" id="{E0F1D584-7806-29FF-2109-49AC1D5BD6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8067" y="5402151"/>
                <a:ext cx="870120" cy="3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113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80629" y="79633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我們發現</a:t>
            </a: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3F805236-1230-55E0-C031-52E2B7D7DC3C}"/>
              </a:ext>
            </a:extLst>
          </p:cNvPr>
          <p:cNvSpPr txBox="1"/>
          <p:nvPr/>
        </p:nvSpPr>
        <p:spPr>
          <a:xfrm>
            <a:off x="1596521" y="2297677"/>
            <a:ext cx="100830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以單支股票來看的話 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會發現不只是相同產業的會在榜上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像鴻海 也與塑膠工業 金融業 鋼鐵工業 文化創意業 光電業</a:t>
            </a:r>
            <a:r>
              <a:rPr lang="en-US" altLang="zh-TW" sz="28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..</a:t>
            </a:r>
            <a:r>
              <a:rPr lang="zh-TW" altLang="en-US" sz="28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等等 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有一定機率的相關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391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7">
            <a:extLst>
              <a:ext uri="{FF2B5EF4-FFF2-40B4-BE49-F238E27FC236}">
                <a16:creationId xmlns:a16="http://schemas.microsoft.com/office/drawing/2014/main" id="{A63EE9F1-03CB-6D2D-4C99-D51A3DB01E34}"/>
              </a:ext>
            </a:extLst>
          </p:cNvPr>
          <p:cNvGrpSpPr/>
          <p:nvPr/>
        </p:nvGrpSpPr>
        <p:grpSpPr>
          <a:xfrm rot="1080000">
            <a:off x="1187643" y="506346"/>
            <a:ext cx="1334770" cy="1254125"/>
            <a:chOff x="1502" y="696"/>
            <a:chExt cx="1619" cy="1558"/>
          </a:xfrm>
        </p:grpSpPr>
        <p:grpSp>
          <p:nvGrpSpPr>
            <p:cNvPr id="5" name="组合 25">
              <a:extLst>
                <a:ext uri="{FF2B5EF4-FFF2-40B4-BE49-F238E27FC236}">
                  <a16:creationId xmlns:a16="http://schemas.microsoft.com/office/drawing/2014/main" id="{6CC49F96-966B-BA80-FB10-36F57913D191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7" name="十字星 9">
                <a:extLst>
                  <a:ext uri="{FF2B5EF4-FFF2-40B4-BE49-F238E27FC236}">
                    <a16:creationId xmlns:a16="http://schemas.microsoft.com/office/drawing/2014/main" id="{752EE8FD-F5CF-1D73-0F60-B1F84D4E219E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20">
                <a:extLst>
                  <a:ext uri="{FF2B5EF4-FFF2-40B4-BE49-F238E27FC236}">
                    <a16:creationId xmlns:a16="http://schemas.microsoft.com/office/drawing/2014/main" id="{53232AE4-A67B-CB07-6643-8028FC35AB7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23">
                <a:extLst>
                  <a:ext uri="{FF2B5EF4-FFF2-40B4-BE49-F238E27FC236}">
                    <a16:creationId xmlns:a16="http://schemas.microsoft.com/office/drawing/2014/main" id="{A0C768D6-EAD1-D258-021B-FD7FB91FFC86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24">
                <a:extLst>
                  <a:ext uri="{FF2B5EF4-FFF2-40B4-BE49-F238E27FC236}">
                    <a16:creationId xmlns:a16="http://schemas.microsoft.com/office/drawing/2014/main" id="{0EEA54C4-8513-F4F0-88B1-9D06A420E13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" name="曲线连接符 26">
              <a:extLst>
                <a:ext uri="{FF2B5EF4-FFF2-40B4-BE49-F238E27FC236}">
                  <a16:creationId xmlns:a16="http://schemas.microsoft.com/office/drawing/2014/main" id="{5733C744-92A7-59B9-F33A-CFF51A4ECC0E}"/>
                </a:ext>
              </a:extLst>
            </p:cNvPr>
            <p:cNvCxnSpPr>
              <a:stCxn id="8" idx="2"/>
              <a:endCxn id="8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30">
            <a:extLst>
              <a:ext uri="{FF2B5EF4-FFF2-40B4-BE49-F238E27FC236}">
                <a16:creationId xmlns:a16="http://schemas.microsoft.com/office/drawing/2014/main" id="{FDEFFC55-5478-D6C1-B7A2-E10A176BF864}"/>
              </a:ext>
            </a:extLst>
          </p:cNvPr>
          <p:cNvGrpSpPr/>
          <p:nvPr/>
        </p:nvGrpSpPr>
        <p:grpSpPr>
          <a:xfrm>
            <a:off x="192417" y="1086936"/>
            <a:ext cx="3467735" cy="4439920"/>
            <a:chOff x="785" y="2433"/>
            <a:chExt cx="5461" cy="6992"/>
          </a:xfrm>
        </p:grpSpPr>
        <p:grpSp>
          <p:nvGrpSpPr>
            <p:cNvPr id="12" name="组合 14">
              <a:extLst>
                <a:ext uri="{FF2B5EF4-FFF2-40B4-BE49-F238E27FC236}">
                  <a16:creationId xmlns:a16="http://schemas.microsoft.com/office/drawing/2014/main" id="{DA691FAA-9F1E-31F4-F32E-00BC670222BB}"/>
                </a:ext>
              </a:extLst>
            </p:cNvPr>
            <p:cNvGrpSpPr/>
            <p:nvPr/>
          </p:nvGrpSpPr>
          <p:grpSpPr>
            <a:xfrm>
              <a:off x="785" y="2953"/>
              <a:ext cx="5461" cy="6472"/>
              <a:chOff x="7996" y="1951"/>
              <a:chExt cx="5269" cy="6211"/>
            </a:xfrm>
            <a:solidFill>
              <a:schemeClr val="bg1"/>
            </a:solidFill>
          </p:grpSpPr>
          <p:sp>
            <p:nvSpPr>
              <p:cNvPr id="17" name="云形标注 2">
                <a:extLst>
                  <a:ext uri="{FF2B5EF4-FFF2-40B4-BE49-F238E27FC236}">
                    <a16:creationId xmlns:a16="http://schemas.microsoft.com/office/drawing/2014/main" id="{85D6B2E8-649D-B4E6-5D6F-BDCDE7444A56}"/>
                  </a:ext>
                </a:extLst>
              </p:cNvPr>
              <p:cNvSpPr/>
              <p:nvPr/>
            </p:nvSpPr>
            <p:spPr>
              <a:xfrm>
                <a:off x="9836" y="2165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云形标注 3">
                <a:extLst>
                  <a:ext uri="{FF2B5EF4-FFF2-40B4-BE49-F238E27FC236}">
                    <a16:creationId xmlns:a16="http://schemas.microsoft.com/office/drawing/2014/main" id="{1953A493-A23D-1C60-D3AD-511D7D3F45D4}"/>
                  </a:ext>
                </a:extLst>
              </p:cNvPr>
              <p:cNvSpPr/>
              <p:nvPr/>
            </p:nvSpPr>
            <p:spPr>
              <a:xfrm>
                <a:off x="10057" y="3628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云形标注 4">
                <a:extLst>
                  <a:ext uri="{FF2B5EF4-FFF2-40B4-BE49-F238E27FC236}">
                    <a16:creationId xmlns:a16="http://schemas.microsoft.com/office/drawing/2014/main" id="{F474D513-CE2B-EA96-D913-1F6C1E93B55C}"/>
                  </a:ext>
                </a:extLst>
              </p:cNvPr>
              <p:cNvSpPr/>
              <p:nvPr/>
            </p:nvSpPr>
            <p:spPr>
              <a:xfrm>
                <a:off x="7996" y="1951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云形标注 5">
                <a:extLst>
                  <a:ext uri="{FF2B5EF4-FFF2-40B4-BE49-F238E27FC236}">
                    <a16:creationId xmlns:a16="http://schemas.microsoft.com/office/drawing/2014/main" id="{A5947B9D-7EEC-AA54-ED19-CBD87DFC7DAF}"/>
                  </a:ext>
                </a:extLst>
              </p:cNvPr>
              <p:cNvSpPr/>
              <p:nvPr/>
            </p:nvSpPr>
            <p:spPr>
              <a:xfrm>
                <a:off x="8241" y="4896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云形标注 6">
                <a:extLst>
                  <a:ext uri="{FF2B5EF4-FFF2-40B4-BE49-F238E27FC236}">
                    <a16:creationId xmlns:a16="http://schemas.microsoft.com/office/drawing/2014/main" id="{6533687A-ED7C-8D58-2B8F-611834FCB96B}"/>
                  </a:ext>
                </a:extLst>
              </p:cNvPr>
              <p:cNvSpPr/>
              <p:nvPr/>
            </p:nvSpPr>
            <p:spPr>
              <a:xfrm>
                <a:off x="10057" y="4896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云形标注 7">
                <a:extLst>
                  <a:ext uri="{FF2B5EF4-FFF2-40B4-BE49-F238E27FC236}">
                    <a16:creationId xmlns:a16="http://schemas.microsoft.com/office/drawing/2014/main" id="{2C6F619E-47D3-686F-55A9-F68AED34B395}"/>
                  </a:ext>
                </a:extLst>
              </p:cNvPr>
              <p:cNvSpPr/>
              <p:nvPr/>
            </p:nvSpPr>
            <p:spPr>
              <a:xfrm>
                <a:off x="7996" y="3337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云形标注 8">
                <a:extLst>
                  <a:ext uri="{FF2B5EF4-FFF2-40B4-BE49-F238E27FC236}">
                    <a16:creationId xmlns:a16="http://schemas.microsoft.com/office/drawing/2014/main" id="{CB7C503D-7778-5BB3-1E32-5589BBDC3722}"/>
                  </a:ext>
                </a:extLst>
              </p:cNvPr>
              <p:cNvSpPr/>
              <p:nvPr/>
            </p:nvSpPr>
            <p:spPr>
              <a:xfrm rot="10620000">
                <a:off x="10057" y="6237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云形标注 10">
                <a:extLst>
                  <a:ext uri="{FF2B5EF4-FFF2-40B4-BE49-F238E27FC236}">
                    <a16:creationId xmlns:a16="http://schemas.microsoft.com/office/drawing/2014/main" id="{0A53C87D-A4D0-8473-63EB-984629D19ADB}"/>
                  </a:ext>
                </a:extLst>
              </p:cNvPr>
              <p:cNvSpPr/>
              <p:nvPr/>
            </p:nvSpPr>
            <p:spPr>
              <a:xfrm rot="10980000">
                <a:off x="8045" y="6237"/>
                <a:ext cx="3208" cy="1925"/>
              </a:xfrm>
              <a:prstGeom prst="cloudCallou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图文框 15">
              <a:extLst>
                <a:ext uri="{FF2B5EF4-FFF2-40B4-BE49-F238E27FC236}">
                  <a16:creationId xmlns:a16="http://schemas.microsoft.com/office/drawing/2014/main" id="{C9F6E57E-F693-CD64-2A79-78E5374C16C2}"/>
                </a:ext>
              </a:extLst>
            </p:cNvPr>
            <p:cNvSpPr/>
            <p:nvPr/>
          </p:nvSpPr>
          <p:spPr>
            <a:xfrm>
              <a:off x="1990" y="3760"/>
              <a:ext cx="2851" cy="4705"/>
            </a:xfrm>
            <a:prstGeom prst="frame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十字星 16">
              <a:extLst>
                <a:ext uri="{FF2B5EF4-FFF2-40B4-BE49-F238E27FC236}">
                  <a16:creationId xmlns:a16="http://schemas.microsoft.com/office/drawing/2014/main" id="{9F710536-D64E-AAE1-3C42-359B9F9775B5}"/>
                </a:ext>
              </a:extLst>
            </p:cNvPr>
            <p:cNvSpPr/>
            <p:nvPr/>
          </p:nvSpPr>
          <p:spPr>
            <a:xfrm>
              <a:off x="4497" y="2433"/>
              <a:ext cx="211" cy="42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十字星 17">
              <a:extLst>
                <a:ext uri="{FF2B5EF4-FFF2-40B4-BE49-F238E27FC236}">
                  <a16:creationId xmlns:a16="http://schemas.microsoft.com/office/drawing/2014/main" id="{D7F8E763-4F95-18C3-7931-8CA3187F0ADE}"/>
                </a:ext>
              </a:extLst>
            </p:cNvPr>
            <p:cNvSpPr/>
            <p:nvPr/>
          </p:nvSpPr>
          <p:spPr>
            <a:xfrm>
              <a:off x="1568" y="2433"/>
              <a:ext cx="211" cy="422"/>
            </a:xfrm>
            <a:prstGeom prst="star4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9">
              <a:extLst>
                <a:ext uri="{FF2B5EF4-FFF2-40B4-BE49-F238E27FC236}">
                  <a16:creationId xmlns:a16="http://schemas.microsoft.com/office/drawing/2014/main" id="{CECECE22-F99D-04BC-8159-2DB578AB1ADB}"/>
                </a:ext>
              </a:extLst>
            </p:cNvPr>
            <p:cNvSpPr txBox="1"/>
            <p:nvPr/>
          </p:nvSpPr>
          <p:spPr>
            <a:xfrm>
              <a:off x="2422" y="4397"/>
              <a:ext cx="1890" cy="339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6600" dirty="0">
                  <a:latin typeface="仿宋" panose="02010609060101010101" charset="-122"/>
                  <a:ea typeface="仿宋" panose="02010609060101010101" charset="-122"/>
                </a:rPr>
                <a:t>目錄</a:t>
              </a:r>
              <a:endParaRPr lang="zh-CN" altLang="en-US" sz="6600" dirty="0"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sp>
        <p:nvSpPr>
          <p:cNvPr id="34" name="十字星 38">
            <a:extLst>
              <a:ext uri="{FF2B5EF4-FFF2-40B4-BE49-F238E27FC236}">
                <a16:creationId xmlns:a16="http://schemas.microsoft.com/office/drawing/2014/main" id="{354865F0-C6BB-A309-9395-5ADA6C4C1852}"/>
              </a:ext>
            </a:extLst>
          </p:cNvPr>
          <p:cNvSpPr/>
          <p:nvPr/>
        </p:nvSpPr>
        <p:spPr>
          <a:xfrm>
            <a:off x="2953385" y="1219200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B4AE8BF0-3BAE-4451-5086-FAC52C6CADD9}"/>
              </a:ext>
            </a:extLst>
          </p:cNvPr>
          <p:cNvGrpSpPr/>
          <p:nvPr/>
        </p:nvGrpSpPr>
        <p:grpSpPr>
          <a:xfrm>
            <a:off x="3782465" y="849441"/>
            <a:ext cx="4009303" cy="709295"/>
            <a:chOff x="4948624" y="70068"/>
            <a:chExt cx="4009303" cy="709295"/>
          </a:xfrm>
        </p:grpSpPr>
        <p:sp>
          <p:nvSpPr>
            <p:cNvPr id="25" name="椭圆 22">
              <a:extLst>
                <a:ext uri="{FF2B5EF4-FFF2-40B4-BE49-F238E27FC236}">
                  <a16:creationId xmlns:a16="http://schemas.microsoft.com/office/drawing/2014/main" id="{3891B76C-52A0-6CB9-56CD-D725C87D004C}"/>
                </a:ext>
              </a:extLst>
            </p:cNvPr>
            <p:cNvSpPr/>
            <p:nvPr/>
          </p:nvSpPr>
          <p:spPr>
            <a:xfrm>
              <a:off x="4948624" y="119897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圆角矩形 31">
              <a:extLst>
                <a:ext uri="{FF2B5EF4-FFF2-40B4-BE49-F238E27FC236}">
                  <a16:creationId xmlns:a16="http://schemas.microsoft.com/office/drawing/2014/main" id="{D82EDD56-FECF-A3F8-EE24-D6F17B77F9A3}"/>
                </a:ext>
              </a:extLst>
            </p:cNvPr>
            <p:cNvSpPr/>
            <p:nvPr/>
          </p:nvSpPr>
          <p:spPr>
            <a:xfrm>
              <a:off x="5599257" y="70068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40">
              <a:extLst>
                <a:ext uri="{FF2B5EF4-FFF2-40B4-BE49-F238E27FC236}">
                  <a16:creationId xmlns:a16="http://schemas.microsoft.com/office/drawing/2014/main" id="{5D526018-1392-AC7E-5D25-7B843A1D20F6}"/>
                </a:ext>
              </a:extLst>
            </p:cNvPr>
            <p:cNvSpPr txBox="1"/>
            <p:nvPr/>
          </p:nvSpPr>
          <p:spPr>
            <a:xfrm>
              <a:off x="5630984" y="119830"/>
              <a:ext cx="31598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系統描述</a:t>
              </a:r>
              <a:endParaRPr lang="zh-CN" altLang="en-US" sz="28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sp>
        <p:nvSpPr>
          <p:cNvPr id="43" name="十字星 46">
            <a:extLst>
              <a:ext uri="{FF2B5EF4-FFF2-40B4-BE49-F238E27FC236}">
                <a16:creationId xmlns:a16="http://schemas.microsoft.com/office/drawing/2014/main" id="{5DE0ABB7-1E1E-FD18-D178-ECDA1880075F}"/>
              </a:ext>
            </a:extLst>
          </p:cNvPr>
          <p:cNvSpPr/>
          <p:nvPr/>
        </p:nvSpPr>
        <p:spPr>
          <a:xfrm>
            <a:off x="3791775" y="2796558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8">
            <a:extLst>
              <a:ext uri="{FF2B5EF4-FFF2-40B4-BE49-F238E27FC236}">
                <a16:creationId xmlns:a16="http://schemas.microsoft.com/office/drawing/2014/main" id="{B2085ED8-E6DF-0F05-9922-F7C55001691A}"/>
              </a:ext>
            </a:extLst>
          </p:cNvPr>
          <p:cNvGrpSpPr/>
          <p:nvPr/>
        </p:nvGrpSpPr>
        <p:grpSpPr>
          <a:xfrm>
            <a:off x="10798884" y="5536295"/>
            <a:ext cx="1028065" cy="989330"/>
            <a:chOff x="1502" y="696"/>
            <a:chExt cx="1619" cy="1558"/>
          </a:xfrm>
          <a:effectLst>
            <a:outerShdw blurRad="50800" dist="50800" dir="5400000" algn="ctr" rotWithShape="0">
              <a:schemeClr val="bg1">
                <a:alpha val="11000"/>
              </a:schemeClr>
            </a:outerShdw>
          </a:effectLst>
        </p:grpSpPr>
        <p:grpSp>
          <p:nvGrpSpPr>
            <p:cNvPr id="46" name="组合 49">
              <a:extLst>
                <a:ext uri="{FF2B5EF4-FFF2-40B4-BE49-F238E27FC236}">
                  <a16:creationId xmlns:a16="http://schemas.microsoft.com/office/drawing/2014/main" id="{21ADF43D-685A-268A-DEF0-FDDEBD7FBA1A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48" name="十字星 50">
                <a:extLst>
                  <a:ext uri="{FF2B5EF4-FFF2-40B4-BE49-F238E27FC236}">
                    <a16:creationId xmlns:a16="http://schemas.microsoft.com/office/drawing/2014/main" id="{A74CE2F2-6CD0-B298-5709-E67CEA20376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51">
                <a:extLst>
                  <a:ext uri="{FF2B5EF4-FFF2-40B4-BE49-F238E27FC236}">
                    <a16:creationId xmlns:a16="http://schemas.microsoft.com/office/drawing/2014/main" id="{187667DC-392B-4623-EBCF-3CBA010D2774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52">
                <a:extLst>
                  <a:ext uri="{FF2B5EF4-FFF2-40B4-BE49-F238E27FC236}">
                    <a16:creationId xmlns:a16="http://schemas.microsoft.com/office/drawing/2014/main" id="{2FD5A855-5363-5791-5B21-8B78E3325C6A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3">
                <a:extLst>
                  <a:ext uri="{FF2B5EF4-FFF2-40B4-BE49-F238E27FC236}">
                    <a16:creationId xmlns:a16="http://schemas.microsoft.com/office/drawing/2014/main" id="{C951B62B-1914-C7EE-0F61-254A5A9C1CEF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7" name="曲线连接符 54">
              <a:extLst>
                <a:ext uri="{FF2B5EF4-FFF2-40B4-BE49-F238E27FC236}">
                  <a16:creationId xmlns:a16="http://schemas.microsoft.com/office/drawing/2014/main" id="{AC2237F9-B843-9DC4-39E8-EE8BE1304CDA}"/>
                </a:ext>
              </a:extLst>
            </p:cNvPr>
            <p:cNvCxnSpPr>
              <a:stCxn id="49" idx="2"/>
              <a:endCxn id="4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任意多边形 55">
            <a:extLst>
              <a:ext uri="{FF2B5EF4-FFF2-40B4-BE49-F238E27FC236}">
                <a16:creationId xmlns:a16="http://schemas.microsoft.com/office/drawing/2014/main" id="{C8E57CEB-5DAB-F1AF-E698-8E5BD155D6AF}"/>
              </a:ext>
            </a:extLst>
          </p:cNvPr>
          <p:cNvSpPr/>
          <p:nvPr/>
        </p:nvSpPr>
        <p:spPr>
          <a:xfrm>
            <a:off x="10040694" y="5903960"/>
            <a:ext cx="2153285" cy="934720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F79C1F5F-E4BB-C6A5-ECB7-7674CB4D2881}"/>
              </a:ext>
            </a:extLst>
          </p:cNvPr>
          <p:cNvGrpSpPr/>
          <p:nvPr/>
        </p:nvGrpSpPr>
        <p:grpSpPr>
          <a:xfrm>
            <a:off x="3783249" y="1770373"/>
            <a:ext cx="4009303" cy="709295"/>
            <a:chOff x="4943937" y="955163"/>
            <a:chExt cx="4009303" cy="709295"/>
          </a:xfrm>
        </p:grpSpPr>
        <p:sp>
          <p:nvSpPr>
            <p:cNvPr id="37" name="椭圆 22">
              <a:extLst>
                <a:ext uri="{FF2B5EF4-FFF2-40B4-BE49-F238E27FC236}">
                  <a16:creationId xmlns:a16="http://schemas.microsoft.com/office/drawing/2014/main" id="{5166ACE5-6C30-1B17-40BA-2BB94124B48D}"/>
                </a:ext>
              </a:extLst>
            </p:cNvPr>
            <p:cNvSpPr/>
            <p:nvPr/>
          </p:nvSpPr>
          <p:spPr>
            <a:xfrm>
              <a:off x="4943937" y="1004992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8" name="圆角矩形 31">
              <a:extLst>
                <a:ext uri="{FF2B5EF4-FFF2-40B4-BE49-F238E27FC236}">
                  <a16:creationId xmlns:a16="http://schemas.microsoft.com/office/drawing/2014/main" id="{319A6EC8-E9A0-9F7C-43AC-0658454DF6C9}"/>
                </a:ext>
              </a:extLst>
            </p:cNvPr>
            <p:cNvSpPr/>
            <p:nvPr/>
          </p:nvSpPr>
          <p:spPr>
            <a:xfrm>
              <a:off x="5594570" y="955163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文本框 40">
              <a:extLst>
                <a:ext uri="{FF2B5EF4-FFF2-40B4-BE49-F238E27FC236}">
                  <a16:creationId xmlns:a16="http://schemas.microsoft.com/office/drawing/2014/main" id="{6613B38B-C184-8F76-C904-30B6461CB2A6}"/>
                </a:ext>
              </a:extLst>
            </p:cNvPr>
            <p:cNvSpPr txBox="1"/>
            <p:nvPr/>
          </p:nvSpPr>
          <p:spPr>
            <a:xfrm>
              <a:off x="5626297" y="1004925"/>
              <a:ext cx="31598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股票相關度計算</a:t>
              </a:r>
              <a:endParaRPr lang="zh-CN" altLang="en-US" sz="28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AA19B1A7-5BF2-2C48-E9B0-0873BA0A8DCD}"/>
              </a:ext>
            </a:extLst>
          </p:cNvPr>
          <p:cNvGrpSpPr/>
          <p:nvPr/>
        </p:nvGrpSpPr>
        <p:grpSpPr>
          <a:xfrm>
            <a:off x="3782465" y="2639706"/>
            <a:ext cx="4009303" cy="709295"/>
            <a:chOff x="4943937" y="1805967"/>
            <a:chExt cx="4009303" cy="709295"/>
          </a:xfrm>
        </p:grpSpPr>
        <p:sp>
          <p:nvSpPr>
            <p:cNvPr id="72" name="椭圆 22">
              <a:extLst>
                <a:ext uri="{FF2B5EF4-FFF2-40B4-BE49-F238E27FC236}">
                  <a16:creationId xmlns:a16="http://schemas.microsoft.com/office/drawing/2014/main" id="{1CF3BD6A-0F8A-55EF-34B5-A966A30A3292}"/>
                </a:ext>
              </a:extLst>
            </p:cNvPr>
            <p:cNvSpPr/>
            <p:nvPr/>
          </p:nvSpPr>
          <p:spPr>
            <a:xfrm>
              <a:off x="4943937" y="1855796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73" name="圆角矩形 31">
              <a:extLst>
                <a:ext uri="{FF2B5EF4-FFF2-40B4-BE49-F238E27FC236}">
                  <a16:creationId xmlns:a16="http://schemas.microsoft.com/office/drawing/2014/main" id="{149A3AC9-05DC-DA99-6E17-F1AD6A497AF5}"/>
                </a:ext>
              </a:extLst>
            </p:cNvPr>
            <p:cNvSpPr/>
            <p:nvPr/>
          </p:nvSpPr>
          <p:spPr>
            <a:xfrm>
              <a:off x="5594570" y="1805967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文本框 40">
              <a:extLst>
                <a:ext uri="{FF2B5EF4-FFF2-40B4-BE49-F238E27FC236}">
                  <a16:creationId xmlns:a16="http://schemas.microsoft.com/office/drawing/2014/main" id="{18D8ECCF-F651-77A3-AD79-20FE70E322EE}"/>
                </a:ext>
              </a:extLst>
            </p:cNvPr>
            <p:cNvSpPr txBox="1"/>
            <p:nvPr/>
          </p:nvSpPr>
          <p:spPr>
            <a:xfrm>
              <a:off x="5626297" y="1855729"/>
              <a:ext cx="31598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研究成果</a:t>
              </a:r>
            </a:p>
          </p:txBody>
        </p: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4B8DDBE1-CB6A-55D3-4AD9-6DFF0039DFB4}"/>
              </a:ext>
            </a:extLst>
          </p:cNvPr>
          <p:cNvGrpSpPr/>
          <p:nvPr/>
        </p:nvGrpSpPr>
        <p:grpSpPr>
          <a:xfrm>
            <a:off x="3791775" y="3558868"/>
            <a:ext cx="4009303" cy="709295"/>
            <a:chOff x="4939250" y="2691062"/>
            <a:chExt cx="4009303" cy="709295"/>
          </a:xfrm>
        </p:grpSpPr>
        <p:sp>
          <p:nvSpPr>
            <p:cNvPr id="80" name="椭圆 22">
              <a:extLst>
                <a:ext uri="{FF2B5EF4-FFF2-40B4-BE49-F238E27FC236}">
                  <a16:creationId xmlns:a16="http://schemas.microsoft.com/office/drawing/2014/main" id="{9BC3D5C2-8C61-5B67-AD69-9048FBF96797}"/>
                </a:ext>
              </a:extLst>
            </p:cNvPr>
            <p:cNvSpPr/>
            <p:nvPr/>
          </p:nvSpPr>
          <p:spPr>
            <a:xfrm>
              <a:off x="4939250" y="2740891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81" name="圆角矩形 31">
              <a:extLst>
                <a:ext uri="{FF2B5EF4-FFF2-40B4-BE49-F238E27FC236}">
                  <a16:creationId xmlns:a16="http://schemas.microsoft.com/office/drawing/2014/main" id="{FBDA4716-6078-824E-FEA1-212606FAFCA4}"/>
                </a:ext>
              </a:extLst>
            </p:cNvPr>
            <p:cNvSpPr/>
            <p:nvPr/>
          </p:nvSpPr>
          <p:spPr>
            <a:xfrm>
              <a:off x="5589883" y="2691062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文本框 40">
              <a:extLst>
                <a:ext uri="{FF2B5EF4-FFF2-40B4-BE49-F238E27FC236}">
                  <a16:creationId xmlns:a16="http://schemas.microsoft.com/office/drawing/2014/main" id="{B18C4944-34F8-F33A-22F6-F93997A24F9D}"/>
                </a:ext>
              </a:extLst>
            </p:cNvPr>
            <p:cNvSpPr txBox="1"/>
            <p:nvPr/>
          </p:nvSpPr>
          <p:spPr>
            <a:xfrm>
              <a:off x="5621609" y="2740824"/>
              <a:ext cx="3312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未來展望</a:t>
              </a:r>
              <a:endParaRPr lang="zh-CN" altLang="en-US" sz="28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2EF6D1E6-10B8-D8BF-0E2B-239A90394E1E}"/>
              </a:ext>
            </a:extLst>
          </p:cNvPr>
          <p:cNvGrpSpPr/>
          <p:nvPr/>
        </p:nvGrpSpPr>
        <p:grpSpPr>
          <a:xfrm>
            <a:off x="7923391" y="1322835"/>
            <a:ext cx="4144878" cy="709295"/>
            <a:chOff x="4939250" y="3551613"/>
            <a:chExt cx="4009303" cy="709295"/>
          </a:xfrm>
        </p:grpSpPr>
        <p:sp>
          <p:nvSpPr>
            <p:cNvPr id="88" name="椭圆 22">
              <a:extLst>
                <a:ext uri="{FF2B5EF4-FFF2-40B4-BE49-F238E27FC236}">
                  <a16:creationId xmlns:a16="http://schemas.microsoft.com/office/drawing/2014/main" id="{CE875AD5-48BA-EC9D-F381-E13D638A2993}"/>
                </a:ext>
              </a:extLst>
            </p:cNvPr>
            <p:cNvSpPr/>
            <p:nvPr/>
          </p:nvSpPr>
          <p:spPr>
            <a:xfrm>
              <a:off x="4939250" y="3601442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9" name="圆角矩形 31">
              <a:extLst>
                <a:ext uri="{FF2B5EF4-FFF2-40B4-BE49-F238E27FC236}">
                  <a16:creationId xmlns:a16="http://schemas.microsoft.com/office/drawing/2014/main" id="{0C810E57-FD0F-FD09-5DE4-825199EED846}"/>
                </a:ext>
              </a:extLst>
            </p:cNvPr>
            <p:cNvSpPr/>
            <p:nvPr/>
          </p:nvSpPr>
          <p:spPr>
            <a:xfrm>
              <a:off x="5589883" y="3551613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40">
              <a:extLst>
                <a:ext uri="{FF2B5EF4-FFF2-40B4-BE49-F238E27FC236}">
                  <a16:creationId xmlns:a16="http://schemas.microsoft.com/office/drawing/2014/main" id="{A843DE14-D96E-1F11-E6AE-1AB49F7AD9B7}"/>
                </a:ext>
              </a:extLst>
            </p:cNvPr>
            <p:cNvSpPr txBox="1"/>
            <p:nvPr/>
          </p:nvSpPr>
          <p:spPr>
            <a:xfrm>
              <a:off x="5621610" y="3601375"/>
              <a:ext cx="31598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系統介紹</a:t>
              </a:r>
            </a:p>
          </p:txBody>
        </p:sp>
      </p:grp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F3A1A0F6-495A-DA09-2C58-B99ED93FB379}"/>
              </a:ext>
            </a:extLst>
          </p:cNvPr>
          <p:cNvGrpSpPr/>
          <p:nvPr/>
        </p:nvGrpSpPr>
        <p:grpSpPr>
          <a:xfrm>
            <a:off x="7923391" y="3164625"/>
            <a:ext cx="4009303" cy="709295"/>
            <a:chOff x="4934563" y="4436708"/>
            <a:chExt cx="4009303" cy="709295"/>
          </a:xfrm>
        </p:grpSpPr>
        <p:sp>
          <p:nvSpPr>
            <p:cNvPr id="96" name="椭圆 22">
              <a:extLst>
                <a:ext uri="{FF2B5EF4-FFF2-40B4-BE49-F238E27FC236}">
                  <a16:creationId xmlns:a16="http://schemas.microsoft.com/office/drawing/2014/main" id="{FC63190A-C5DB-31DA-0779-49A9B5E89D82}"/>
                </a:ext>
              </a:extLst>
            </p:cNvPr>
            <p:cNvSpPr/>
            <p:nvPr/>
          </p:nvSpPr>
          <p:spPr>
            <a:xfrm>
              <a:off x="4934563" y="4486537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97" name="圆角矩形 31">
              <a:extLst>
                <a:ext uri="{FF2B5EF4-FFF2-40B4-BE49-F238E27FC236}">
                  <a16:creationId xmlns:a16="http://schemas.microsoft.com/office/drawing/2014/main" id="{775A753C-DB7A-51FD-5A71-E762CBCE7E59}"/>
                </a:ext>
              </a:extLst>
            </p:cNvPr>
            <p:cNvSpPr/>
            <p:nvPr/>
          </p:nvSpPr>
          <p:spPr>
            <a:xfrm>
              <a:off x="5585196" y="4436708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文本框 40">
              <a:extLst>
                <a:ext uri="{FF2B5EF4-FFF2-40B4-BE49-F238E27FC236}">
                  <a16:creationId xmlns:a16="http://schemas.microsoft.com/office/drawing/2014/main" id="{711234AE-740D-89BB-4DB8-52D7008C8BA6}"/>
                </a:ext>
              </a:extLst>
            </p:cNvPr>
            <p:cNvSpPr txBox="1"/>
            <p:nvPr/>
          </p:nvSpPr>
          <p:spPr>
            <a:xfrm>
              <a:off x="5616923" y="4486470"/>
              <a:ext cx="31598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遭遇到的問題</a:t>
              </a:r>
              <a:endParaRPr lang="zh-CN" altLang="en-US" sz="28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DBA6FCE9-A15C-0BA6-B989-6A24487E7268}"/>
              </a:ext>
            </a:extLst>
          </p:cNvPr>
          <p:cNvGrpSpPr/>
          <p:nvPr/>
        </p:nvGrpSpPr>
        <p:grpSpPr>
          <a:xfrm>
            <a:off x="7923391" y="4030375"/>
            <a:ext cx="3985169" cy="709295"/>
            <a:chOff x="4948624" y="5263383"/>
            <a:chExt cx="3985169" cy="709295"/>
          </a:xfrm>
        </p:grpSpPr>
        <p:sp>
          <p:nvSpPr>
            <p:cNvPr id="104" name="椭圆 22">
              <a:extLst>
                <a:ext uri="{FF2B5EF4-FFF2-40B4-BE49-F238E27FC236}">
                  <a16:creationId xmlns:a16="http://schemas.microsoft.com/office/drawing/2014/main" id="{DEBD815E-3B5C-7CBD-5AE1-C60AD98F159C}"/>
                </a:ext>
              </a:extLst>
            </p:cNvPr>
            <p:cNvSpPr/>
            <p:nvPr/>
          </p:nvSpPr>
          <p:spPr>
            <a:xfrm>
              <a:off x="4948624" y="5345873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05" name="圆角矩形 31">
              <a:extLst>
                <a:ext uri="{FF2B5EF4-FFF2-40B4-BE49-F238E27FC236}">
                  <a16:creationId xmlns:a16="http://schemas.microsoft.com/office/drawing/2014/main" id="{829E045A-62B6-72D0-0282-9EB11B306D41}"/>
                </a:ext>
              </a:extLst>
            </p:cNvPr>
            <p:cNvSpPr/>
            <p:nvPr/>
          </p:nvSpPr>
          <p:spPr>
            <a:xfrm>
              <a:off x="5590546" y="5263383"/>
              <a:ext cx="3343247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文本框 40">
              <a:extLst>
                <a:ext uri="{FF2B5EF4-FFF2-40B4-BE49-F238E27FC236}">
                  <a16:creationId xmlns:a16="http://schemas.microsoft.com/office/drawing/2014/main" id="{A64174D7-DF2F-1B30-707A-E2759BB2621A}"/>
                </a:ext>
              </a:extLst>
            </p:cNvPr>
            <p:cNvSpPr txBox="1"/>
            <p:nvPr/>
          </p:nvSpPr>
          <p:spPr>
            <a:xfrm>
              <a:off x="5630984" y="5345806"/>
              <a:ext cx="31598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技術分享</a:t>
              </a:r>
              <a:endParaRPr lang="zh-CN" altLang="en-US" sz="28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sp>
        <p:nvSpPr>
          <p:cNvPr id="109" name="椭圆 43">
            <a:extLst>
              <a:ext uri="{FF2B5EF4-FFF2-40B4-BE49-F238E27FC236}">
                <a16:creationId xmlns:a16="http://schemas.microsoft.com/office/drawing/2014/main" id="{F3E70C53-0C82-A673-6B8D-2C5B0E85FA47}"/>
              </a:ext>
            </a:extLst>
          </p:cNvPr>
          <p:cNvSpPr/>
          <p:nvPr/>
        </p:nvSpPr>
        <p:spPr>
          <a:xfrm>
            <a:off x="11446487" y="5759540"/>
            <a:ext cx="170815" cy="177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十字星 45">
            <a:extLst>
              <a:ext uri="{FF2B5EF4-FFF2-40B4-BE49-F238E27FC236}">
                <a16:creationId xmlns:a16="http://schemas.microsoft.com/office/drawing/2014/main" id="{4C2763D3-EBB8-690C-B6FE-B512AADAAB13}"/>
              </a:ext>
            </a:extLst>
          </p:cNvPr>
          <p:cNvSpPr/>
          <p:nvPr/>
        </p:nvSpPr>
        <p:spPr>
          <a:xfrm>
            <a:off x="11574151" y="5407432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十字星 39">
            <a:extLst>
              <a:ext uri="{FF2B5EF4-FFF2-40B4-BE49-F238E27FC236}">
                <a16:creationId xmlns:a16="http://schemas.microsoft.com/office/drawing/2014/main" id="{9C147634-8770-6EB4-6BD3-C94892F41D78}"/>
              </a:ext>
            </a:extLst>
          </p:cNvPr>
          <p:cNvSpPr/>
          <p:nvPr/>
        </p:nvSpPr>
        <p:spPr>
          <a:xfrm>
            <a:off x="11442464" y="6165527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椭圆 43">
            <a:extLst>
              <a:ext uri="{FF2B5EF4-FFF2-40B4-BE49-F238E27FC236}">
                <a16:creationId xmlns:a16="http://schemas.microsoft.com/office/drawing/2014/main" id="{AE8E8837-BE07-0E54-CD87-FA26A9D0297A}"/>
              </a:ext>
            </a:extLst>
          </p:cNvPr>
          <p:cNvSpPr/>
          <p:nvPr/>
        </p:nvSpPr>
        <p:spPr>
          <a:xfrm>
            <a:off x="11441800" y="6644635"/>
            <a:ext cx="170815" cy="177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十字星 45">
            <a:extLst>
              <a:ext uri="{FF2B5EF4-FFF2-40B4-BE49-F238E27FC236}">
                <a16:creationId xmlns:a16="http://schemas.microsoft.com/office/drawing/2014/main" id="{3239BD24-8E1D-4319-D720-3B38BB23DF34}"/>
              </a:ext>
            </a:extLst>
          </p:cNvPr>
          <p:cNvSpPr/>
          <p:nvPr/>
        </p:nvSpPr>
        <p:spPr>
          <a:xfrm>
            <a:off x="11569464" y="6292527"/>
            <a:ext cx="133985" cy="267970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63CCB63B-B904-4E4E-7004-471D08E2CF18}"/>
              </a:ext>
            </a:extLst>
          </p:cNvPr>
          <p:cNvGrpSpPr/>
          <p:nvPr/>
        </p:nvGrpSpPr>
        <p:grpSpPr>
          <a:xfrm>
            <a:off x="3792277" y="4475411"/>
            <a:ext cx="4009303" cy="709295"/>
            <a:chOff x="4939250" y="2691062"/>
            <a:chExt cx="4009303" cy="709295"/>
          </a:xfrm>
        </p:grpSpPr>
        <p:sp>
          <p:nvSpPr>
            <p:cNvPr id="128" name="椭圆 22">
              <a:extLst>
                <a:ext uri="{FF2B5EF4-FFF2-40B4-BE49-F238E27FC236}">
                  <a16:creationId xmlns:a16="http://schemas.microsoft.com/office/drawing/2014/main" id="{6396772F-ABE0-3DF0-57BA-8143B8611DE8}"/>
                </a:ext>
              </a:extLst>
            </p:cNvPr>
            <p:cNvSpPr/>
            <p:nvPr/>
          </p:nvSpPr>
          <p:spPr>
            <a:xfrm>
              <a:off x="4939250" y="2740891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9" name="圆角矩形 31">
              <a:extLst>
                <a:ext uri="{FF2B5EF4-FFF2-40B4-BE49-F238E27FC236}">
                  <a16:creationId xmlns:a16="http://schemas.microsoft.com/office/drawing/2014/main" id="{03E26496-0672-D3EA-DD59-9A47E460814E}"/>
                </a:ext>
              </a:extLst>
            </p:cNvPr>
            <p:cNvSpPr/>
            <p:nvPr/>
          </p:nvSpPr>
          <p:spPr>
            <a:xfrm>
              <a:off x="5589883" y="2691062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文本框 40">
              <a:extLst>
                <a:ext uri="{FF2B5EF4-FFF2-40B4-BE49-F238E27FC236}">
                  <a16:creationId xmlns:a16="http://schemas.microsoft.com/office/drawing/2014/main" id="{FC3C45E9-05A3-2779-F672-233AB537893C}"/>
                </a:ext>
              </a:extLst>
            </p:cNvPr>
            <p:cNvSpPr txBox="1"/>
            <p:nvPr/>
          </p:nvSpPr>
          <p:spPr>
            <a:xfrm>
              <a:off x="5621609" y="2740824"/>
              <a:ext cx="33121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資料庫設計</a:t>
              </a:r>
              <a:endParaRPr lang="zh-CN" altLang="en-US" sz="28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AA36D1A1-4BC6-960C-B04E-1B15597D03A5}"/>
              </a:ext>
            </a:extLst>
          </p:cNvPr>
          <p:cNvGrpSpPr/>
          <p:nvPr/>
        </p:nvGrpSpPr>
        <p:grpSpPr>
          <a:xfrm>
            <a:off x="7923391" y="2243173"/>
            <a:ext cx="4009303" cy="709295"/>
            <a:chOff x="4939250" y="3551613"/>
            <a:chExt cx="4009303" cy="709295"/>
          </a:xfrm>
        </p:grpSpPr>
        <p:sp>
          <p:nvSpPr>
            <p:cNvPr id="132" name="椭圆 22">
              <a:extLst>
                <a:ext uri="{FF2B5EF4-FFF2-40B4-BE49-F238E27FC236}">
                  <a16:creationId xmlns:a16="http://schemas.microsoft.com/office/drawing/2014/main" id="{EC8D94D8-A277-F93A-9C0E-A47350BB29AA}"/>
                </a:ext>
              </a:extLst>
            </p:cNvPr>
            <p:cNvSpPr/>
            <p:nvPr/>
          </p:nvSpPr>
          <p:spPr>
            <a:xfrm>
              <a:off x="4939250" y="3601442"/>
              <a:ext cx="528320" cy="5581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33" name="圆角矩形 31">
              <a:extLst>
                <a:ext uri="{FF2B5EF4-FFF2-40B4-BE49-F238E27FC236}">
                  <a16:creationId xmlns:a16="http://schemas.microsoft.com/office/drawing/2014/main" id="{EF751251-CA5D-135A-3A1B-6CB71D41A387}"/>
                </a:ext>
              </a:extLst>
            </p:cNvPr>
            <p:cNvSpPr/>
            <p:nvPr/>
          </p:nvSpPr>
          <p:spPr>
            <a:xfrm>
              <a:off x="5589883" y="3551613"/>
              <a:ext cx="3358670" cy="709295"/>
            </a:xfrm>
            <a:prstGeom prst="roundRect">
              <a:avLst/>
            </a:prstGeom>
            <a:solidFill>
              <a:srgbClr val="CFAD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文本框 40">
              <a:extLst>
                <a:ext uri="{FF2B5EF4-FFF2-40B4-BE49-F238E27FC236}">
                  <a16:creationId xmlns:a16="http://schemas.microsoft.com/office/drawing/2014/main" id="{EF369546-863A-8380-5368-5C11405E9874}"/>
                </a:ext>
              </a:extLst>
            </p:cNvPr>
            <p:cNvSpPr txBox="1"/>
            <p:nvPr/>
          </p:nvSpPr>
          <p:spPr>
            <a:xfrm>
              <a:off x="5621610" y="3601375"/>
              <a:ext cx="31598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網站設計</a:t>
              </a:r>
              <a:endParaRPr lang="zh-CN" altLang="en-US" sz="2800" dirty="0">
                <a:solidFill>
                  <a:schemeClr val="bg1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666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895333" y="1447527"/>
            <a:ext cx="10401333" cy="398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1195585" y="1801037"/>
            <a:ext cx="9488154" cy="3319676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764110" y="944438"/>
            <a:ext cx="1567292" cy="1380868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8519457" y="4013416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9435960" y="3163520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713470" y="3973274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096369" y="1634872"/>
            <a:ext cx="10200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3-4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研究成果</a:t>
            </a:r>
            <a:endParaRPr kumimoji="0" lang="en-US" altLang="zh-TW" sz="7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7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特別產業比對</a:t>
            </a:r>
            <a:endParaRPr kumimoji="0" lang="zh-TW" alt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988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41020" y="410937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170330" y="743834"/>
            <a:ext cx="2114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特別產業比對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3E63147-72C7-DB8D-A71F-418A491F5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90" y="691175"/>
            <a:ext cx="2079916" cy="5395726"/>
          </a:xfrm>
          <a:prstGeom prst="rect">
            <a:avLst/>
          </a:prstGeom>
        </p:spPr>
      </p:pic>
      <p:sp>
        <p:nvSpPr>
          <p:cNvPr id="5" name="文本框 7">
            <a:extLst>
              <a:ext uri="{FF2B5EF4-FFF2-40B4-BE49-F238E27FC236}">
                <a16:creationId xmlns:a16="http://schemas.microsoft.com/office/drawing/2014/main" id="{32D11BC1-85E3-4FFE-CE5A-11A7AE97EA21}"/>
              </a:ext>
            </a:extLst>
          </p:cNvPr>
          <p:cNvSpPr txBox="1"/>
          <p:nvPr/>
        </p:nvSpPr>
        <p:spPr>
          <a:xfrm>
            <a:off x="6840408" y="743834"/>
            <a:ext cx="2896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IC</a:t>
            </a: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產業 次</a:t>
            </a:r>
            <a:r>
              <a:rPr lang="zh-TW" altLang="en-US" sz="32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類別</a:t>
            </a:r>
            <a:endParaRPr kumimoji="0" lang="zh-TW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20D0D26-1851-37E1-DEDA-7825364A5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76" y="1406436"/>
            <a:ext cx="1504655" cy="489013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E560740-B1B1-DD29-BC59-85AD8FFE9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866" y="1406436"/>
            <a:ext cx="1615255" cy="47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00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41020" y="410937"/>
            <a:ext cx="11301730" cy="60204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745132" y="866882"/>
            <a:ext cx="115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IC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產業</a:t>
            </a:r>
          </a:p>
        </p:txBody>
      </p:sp>
      <p:sp>
        <p:nvSpPr>
          <p:cNvPr id="4" name="文本框 7">
            <a:extLst>
              <a:ext uri="{FF2B5EF4-FFF2-40B4-BE49-F238E27FC236}">
                <a16:creationId xmlns:a16="http://schemas.microsoft.com/office/drawing/2014/main" id="{ED604504-0AE7-A511-BD58-19CE7DA6A230}"/>
              </a:ext>
            </a:extLst>
          </p:cNvPr>
          <p:cNvSpPr txBox="1"/>
          <p:nvPr/>
        </p:nvSpPr>
        <p:spPr>
          <a:xfrm>
            <a:off x="3092443" y="441622"/>
            <a:ext cx="752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近五年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(2018-01-01~2022-10-01)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跟著漲的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B858EFA-EB12-CBD7-304B-238BF5E5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75" y="2511331"/>
            <a:ext cx="4027333" cy="39837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C843ACD-3E9C-640A-EE36-63A21EA9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148" y="2452465"/>
            <a:ext cx="3975833" cy="41014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47DC81F-524B-2BA2-70EB-ED722188B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336" y="866882"/>
            <a:ext cx="8544819" cy="162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30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41020" y="410937"/>
            <a:ext cx="11301730" cy="60204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694943" y="717112"/>
            <a:ext cx="1150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IC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產業</a:t>
            </a:r>
          </a:p>
        </p:txBody>
      </p:sp>
      <p:sp>
        <p:nvSpPr>
          <p:cNvPr id="4" name="文本框 7">
            <a:extLst>
              <a:ext uri="{FF2B5EF4-FFF2-40B4-BE49-F238E27FC236}">
                <a16:creationId xmlns:a16="http://schemas.microsoft.com/office/drawing/2014/main" id="{ED604504-0AE7-A511-BD58-19CE7DA6A230}"/>
              </a:ext>
            </a:extLst>
          </p:cNvPr>
          <p:cNvSpPr txBox="1"/>
          <p:nvPr/>
        </p:nvSpPr>
        <p:spPr>
          <a:xfrm>
            <a:off x="3301817" y="1842978"/>
            <a:ext cx="752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近五年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(2018-01-01~2022-10-01)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跟著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跌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6EE2155-04BB-5334-7D22-7A36D0A5D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93" y="2573147"/>
            <a:ext cx="10122861" cy="22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63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468239" y="418782"/>
            <a:ext cx="11301730" cy="602043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80629" y="79633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我們發現</a:t>
            </a: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8BC78E2B-2A12-FACD-E6BF-EBFC6F74EE91}"/>
              </a:ext>
            </a:extLst>
          </p:cNvPr>
          <p:cNvSpPr txBox="1"/>
          <p:nvPr/>
        </p:nvSpPr>
        <p:spPr>
          <a:xfrm>
            <a:off x="2316290" y="1146287"/>
            <a:ext cx="770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封裝設備 類比晶片 晶圓代工 封裝材料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</a:t>
            </a: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個次類別的幾間公司 在近五年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會有機率帶動次類別 記憶體晶片的上漲或是關聯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42A14C-60C3-6DEC-A94C-85B2EACD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88" y="2873909"/>
            <a:ext cx="10623863" cy="163747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3A82AF2-6CD6-45B4-CF27-15F0DB84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64" y="4801743"/>
            <a:ext cx="10510071" cy="93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2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1665135" y="1610907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2217337" y="1887040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1567323" y="890790"/>
            <a:ext cx="1151779" cy="1087806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7445728" y="3828152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021617" y="3769537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929789" y="2649445"/>
            <a:ext cx="8332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8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4.</a:t>
            </a:r>
            <a:r>
              <a:rPr kumimoji="0" lang="zh-TW" altLang="en-US" sz="8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1926596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458417" y="77475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未來展望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F1FFAAB6-3F66-EC51-E8BD-16E21FD62593}"/>
              </a:ext>
            </a:extLst>
          </p:cNvPr>
          <p:cNvSpPr txBox="1"/>
          <p:nvPr/>
        </p:nvSpPr>
        <p:spPr>
          <a:xfrm>
            <a:off x="3053837" y="426719"/>
            <a:ext cx="71766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要討論數據 不能沒有量化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但量化數據也不是一切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尤其是股市 消息面 交易量 技術分析 也都很重要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以鴻海 與 宏碁來說 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我們分析出他們有一定相隔天數的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關聯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而在消息面上 的確也有相關聯的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但這都是 使用者自己額外去查詢的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0D332B-1B55-334F-7110-378920F6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36" y="3489581"/>
            <a:ext cx="7897327" cy="3810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FC74ABC-AA1D-FD0A-C999-189FB75C2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00" y="3982911"/>
            <a:ext cx="3607610" cy="23134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F55C284-B6FE-42CC-CBFB-102A575AA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71" y="4008289"/>
            <a:ext cx="4569827" cy="23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458417" y="412810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458417" y="77475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未來展望</a:t>
            </a: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F1FFAAB6-3F66-EC51-E8BD-16E21FD62593}"/>
              </a:ext>
            </a:extLst>
          </p:cNvPr>
          <p:cNvSpPr txBox="1"/>
          <p:nvPr/>
        </p:nvSpPr>
        <p:spPr>
          <a:xfrm>
            <a:off x="2942166" y="1351508"/>
            <a:ext cx="717664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因此 如果我們的系統在未來又添加上分數機制</a:t>
            </a:r>
            <a:b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b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 加減分 判定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多個時間週期的相互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驗證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消息面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的爬蟲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solidFill>
                  <a:prstClr val="black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交易量能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大量使用者的</a:t>
            </a:r>
            <a:r>
              <a:rPr lang="zh-TW" altLang="en-US" sz="2400" b="1" dirty="0">
                <a:solidFill>
                  <a:prstClr val="black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回饋操作數據</a:t>
            </a:r>
            <a:endParaRPr lang="en-US" altLang="zh-TW" sz="2400" b="1" dirty="0">
              <a:solidFill>
                <a:prstClr val="black"/>
              </a:solidFill>
              <a:highlight>
                <a:srgbClr val="FFFF00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400" b="1" dirty="0">
                <a:solidFill>
                  <a:prstClr val="black"/>
                </a:solidFill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技術分析的公式 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配合運算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來與前面計算出的機率搭配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就有可能輔助我們的分析系統更加準確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239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E0EBBD6-79A2-E13F-C89C-9E65A66E14C2}"/>
              </a:ext>
            </a:extLst>
          </p:cNvPr>
          <p:cNvSpPr/>
          <p:nvPr/>
        </p:nvSpPr>
        <p:spPr>
          <a:xfrm>
            <a:off x="1665135" y="1610907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图文框 3">
            <a:extLst>
              <a:ext uri="{FF2B5EF4-FFF2-40B4-BE49-F238E27FC236}">
                <a16:creationId xmlns:a16="http://schemas.microsoft.com/office/drawing/2014/main" id="{037FBFE9-AA8A-8AB7-23ED-192567BD3CBF}"/>
              </a:ext>
            </a:extLst>
          </p:cNvPr>
          <p:cNvSpPr/>
          <p:nvPr/>
        </p:nvSpPr>
        <p:spPr>
          <a:xfrm>
            <a:off x="2217337" y="1887040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5" name="组合 27">
            <a:extLst>
              <a:ext uri="{FF2B5EF4-FFF2-40B4-BE49-F238E27FC236}">
                <a16:creationId xmlns:a16="http://schemas.microsoft.com/office/drawing/2014/main" id="{D1888D78-C7AF-A9CF-8F54-895FBAE1540B}"/>
              </a:ext>
            </a:extLst>
          </p:cNvPr>
          <p:cNvGrpSpPr/>
          <p:nvPr/>
        </p:nvGrpSpPr>
        <p:grpSpPr>
          <a:xfrm rot="1080000">
            <a:off x="1567323" y="890790"/>
            <a:ext cx="1151779" cy="1087806"/>
            <a:chOff x="1502" y="696"/>
            <a:chExt cx="1619" cy="155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F541386-36A4-1480-9927-2834BF463CC5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8" name="十字星 9">
                <a:extLst>
                  <a:ext uri="{FF2B5EF4-FFF2-40B4-BE49-F238E27FC236}">
                    <a16:creationId xmlns:a16="http://schemas.microsoft.com/office/drawing/2014/main" id="{E5BC7CDB-9B7F-94CA-16A0-AF061BC3E336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椭圆 20">
                <a:extLst>
                  <a:ext uri="{FF2B5EF4-FFF2-40B4-BE49-F238E27FC236}">
                    <a16:creationId xmlns:a16="http://schemas.microsoft.com/office/drawing/2014/main" id="{195C5459-197D-B5D7-AE3F-AA884A71D820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椭圆 23">
                <a:extLst>
                  <a:ext uri="{FF2B5EF4-FFF2-40B4-BE49-F238E27FC236}">
                    <a16:creationId xmlns:a16="http://schemas.microsoft.com/office/drawing/2014/main" id="{17E6C67A-375B-F09C-7441-1B6F4D056AF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椭圆 24">
                <a:extLst>
                  <a:ext uri="{FF2B5EF4-FFF2-40B4-BE49-F238E27FC236}">
                    <a16:creationId xmlns:a16="http://schemas.microsoft.com/office/drawing/2014/main" id="{FF9BEF3F-C539-B7C5-739F-C05A8C8916CB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27" name="曲线连接符 26">
              <a:extLst>
                <a:ext uri="{FF2B5EF4-FFF2-40B4-BE49-F238E27FC236}">
                  <a16:creationId xmlns:a16="http://schemas.microsoft.com/office/drawing/2014/main" id="{04B4651A-34A3-8344-EB02-96EEC7E0DBE3}"/>
                </a:ext>
              </a:extLst>
            </p:cNvPr>
            <p:cNvCxnSpPr>
              <a:stCxn id="29" idx="2"/>
              <a:endCxn id="2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任意多边形 53">
            <a:extLst>
              <a:ext uri="{FF2B5EF4-FFF2-40B4-BE49-F238E27FC236}">
                <a16:creationId xmlns:a16="http://schemas.microsoft.com/office/drawing/2014/main" id="{9EFEBA48-76BB-E3A8-347E-5B4213CE735A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232862DE-0F1C-217A-DD3F-669B82FD40FB}"/>
              </a:ext>
            </a:extLst>
          </p:cNvPr>
          <p:cNvGrpSpPr/>
          <p:nvPr/>
        </p:nvGrpSpPr>
        <p:grpSpPr>
          <a:xfrm rot="20700000">
            <a:off x="8729124" y="3251201"/>
            <a:ext cx="1151779" cy="1087806"/>
            <a:chOff x="1502" y="696"/>
            <a:chExt cx="1619" cy="1558"/>
          </a:xfrm>
        </p:grpSpPr>
        <p:grpSp>
          <p:nvGrpSpPr>
            <p:cNvPr id="34" name="组合 7">
              <a:extLst>
                <a:ext uri="{FF2B5EF4-FFF2-40B4-BE49-F238E27FC236}">
                  <a16:creationId xmlns:a16="http://schemas.microsoft.com/office/drawing/2014/main" id="{6B487BAE-E1AE-4957-8E39-3C9AB2C8621A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36" name="十字星 8">
                <a:extLst>
                  <a:ext uri="{FF2B5EF4-FFF2-40B4-BE49-F238E27FC236}">
                    <a16:creationId xmlns:a16="http://schemas.microsoft.com/office/drawing/2014/main" id="{383FD822-FCF4-6DF6-D6AB-9DD62D42ABB3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椭圆 10">
                <a:extLst>
                  <a:ext uri="{FF2B5EF4-FFF2-40B4-BE49-F238E27FC236}">
                    <a16:creationId xmlns:a16="http://schemas.microsoft.com/office/drawing/2014/main" id="{43D057F6-512A-0BF3-FDC7-A5DDB7C82DAB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椭圆 11">
                <a:extLst>
                  <a:ext uri="{FF2B5EF4-FFF2-40B4-BE49-F238E27FC236}">
                    <a16:creationId xmlns:a16="http://schemas.microsoft.com/office/drawing/2014/main" id="{D8DD3BE7-09A3-2387-1600-F247165F1B3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12">
                <a:extLst>
                  <a:ext uri="{FF2B5EF4-FFF2-40B4-BE49-F238E27FC236}">
                    <a16:creationId xmlns:a16="http://schemas.microsoft.com/office/drawing/2014/main" id="{C27099ED-9E71-F099-3A27-565E55122D7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35" name="曲线连接符 13">
              <a:extLst>
                <a:ext uri="{FF2B5EF4-FFF2-40B4-BE49-F238E27FC236}">
                  <a16:creationId xmlns:a16="http://schemas.microsoft.com/office/drawing/2014/main" id="{7FA6DA68-EA03-7753-C551-ECB18AE8AC07}"/>
                </a:ext>
              </a:extLst>
            </p:cNvPr>
            <p:cNvCxnSpPr>
              <a:stCxn id="37" idx="2"/>
              <a:endCxn id="37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任意多边形 14">
            <a:extLst>
              <a:ext uri="{FF2B5EF4-FFF2-40B4-BE49-F238E27FC236}">
                <a16:creationId xmlns:a16="http://schemas.microsoft.com/office/drawing/2014/main" id="{D38D4D71-124C-9E2F-E6DE-CEBAD66A917E}"/>
              </a:ext>
            </a:extLst>
          </p:cNvPr>
          <p:cNvSpPr/>
          <p:nvPr/>
        </p:nvSpPr>
        <p:spPr>
          <a:xfrm>
            <a:off x="8021617" y="3769537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十字星 39">
            <a:extLst>
              <a:ext uri="{FF2B5EF4-FFF2-40B4-BE49-F238E27FC236}">
                <a16:creationId xmlns:a16="http://schemas.microsoft.com/office/drawing/2014/main" id="{3998CBEB-7FBA-B47F-1963-5A36FFE5BC41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十字星 15">
            <a:extLst>
              <a:ext uri="{FF2B5EF4-FFF2-40B4-BE49-F238E27FC236}">
                <a16:creationId xmlns:a16="http://schemas.microsoft.com/office/drawing/2014/main" id="{E0A770EC-352D-85AB-022D-F9B5A3418397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">
            <a:extLst>
              <a:ext uri="{FF2B5EF4-FFF2-40B4-BE49-F238E27FC236}">
                <a16:creationId xmlns:a16="http://schemas.microsoft.com/office/drawing/2014/main" id="{9A997443-3715-F349-D6ED-61C38B075ABF}"/>
              </a:ext>
            </a:extLst>
          </p:cNvPr>
          <p:cNvSpPr txBox="1"/>
          <p:nvPr/>
        </p:nvSpPr>
        <p:spPr>
          <a:xfrm>
            <a:off x="3730289" y="2787486"/>
            <a:ext cx="4724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.</a:t>
            </a:r>
            <a:r>
              <a:rPr lang="zh-TW" altLang="en-US" sz="60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資料庫設計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655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4C976F2-AE6F-2220-5E13-E5F43ACFB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24" y="234185"/>
            <a:ext cx="10583152" cy="6389630"/>
          </a:xfrm>
          <a:prstGeom prst="rect">
            <a:avLst/>
          </a:prstGeom>
        </p:spPr>
      </p:pic>
      <p:sp>
        <p:nvSpPr>
          <p:cNvPr id="9" name="文本框 7">
            <a:extLst>
              <a:ext uri="{FF2B5EF4-FFF2-40B4-BE49-F238E27FC236}">
                <a16:creationId xmlns:a16="http://schemas.microsoft.com/office/drawing/2014/main" id="{5B04CD1D-ED6F-AB5D-024A-B0A569769672}"/>
              </a:ext>
            </a:extLst>
          </p:cNvPr>
          <p:cNvSpPr txBox="1"/>
          <p:nvPr/>
        </p:nvSpPr>
        <p:spPr>
          <a:xfrm>
            <a:off x="3019203" y="147424"/>
            <a:ext cx="1744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CDDFD1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股票資料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effectLst/>
              <a:highlight>
                <a:srgbClr val="CDDFD1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highlight>
                  <a:srgbClr val="CDDFD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645</a:t>
            </a:r>
            <a:r>
              <a:rPr lang="zh-TW" altLang="en-US" sz="2400" b="1" dirty="0">
                <a:highlight>
                  <a:srgbClr val="CDDFD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萬筆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effectLst/>
              <a:highlight>
                <a:srgbClr val="CDDFD1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284FC9DD-D63B-A00F-EF2B-1DE025D0B054}"/>
              </a:ext>
            </a:extLst>
          </p:cNvPr>
          <p:cNvSpPr txBox="1"/>
          <p:nvPr/>
        </p:nvSpPr>
        <p:spPr>
          <a:xfrm>
            <a:off x="5276638" y="147705"/>
            <a:ext cx="147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CDDFD1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股票資訊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effectLst/>
              <a:highlight>
                <a:srgbClr val="CDDFD1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CDDFD1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1,781</a:t>
            </a:r>
            <a:r>
              <a:rPr lang="zh-TW" altLang="en-US" sz="2400" b="1" dirty="0">
                <a:highlight>
                  <a:srgbClr val="CDDFD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effectLst/>
              <a:highlight>
                <a:srgbClr val="CDDFD1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0BDEE750-1F13-803E-94E1-040812F2B333}"/>
              </a:ext>
            </a:extLst>
          </p:cNvPr>
          <p:cNvSpPr txBox="1"/>
          <p:nvPr/>
        </p:nvSpPr>
        <p:spPr>
          <a:xfrm>
            <a:off x="7260693" y="371756"/>
            <a:ext cx="147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CDDFD1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股票種類</a:t>
            </a:r>
          </a:p>
        </p:txBody>
      </p:sp>
      <p:sp>
        <p:nvSpPr>
          <p:cNvPr id="14" name="文本框 7">
            <a:extLst>
              <a:ext uri="{FF2B5EF4-FFF2-40B4-BE49-F238E27FC236}">
                <a16:creationId xmlns:a16="http://schemas.microsoft.com/office/drawing/2014/main" id="{7AF1D303-568E-F64F-6826-B1E945D437EA}"/>
              </a:ext>
            </a:extLst>
          </p:cNvPr>
          <p:cNvSpPr txBox="1"/>
          <p:nvPr/>
        </p:nvSpPr>
        <p:spPr>
          <a:xfrm>
            <a:off x="1037778" y="2245157"/>
            <a:ext cx="147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highlight>
                  <a:srgbClr val="CDDFD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更新紀錄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effectLst/>
              <a:highlight>
                <a:srgbClr val="CDDFD1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E47F29EC-1672-A896-6E11-165E8F5C9E74}"/>
              </a:ext>
            </a:extLst>
          </p:cNvPr>
          <p:cNvSpPr txBox="1"/>
          <p:nvPr/>
        </p:nvSpPr>
        <p:spPr>
          <a:xfrm>
            <a:off x="867983" y="147424"/>
            <a:ext cx="1806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highlight>
                  <a:srgbClr val="CDDFD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CDDFD1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</a:t>
            </a: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1ECE5B52-F859-8BDF-7302-1320AE22C630}"/>
              </a:ext>
            </a:extLst>
          </p:cNvPr>
          <p:cNvSpPr txBox="1"/>
          <p:nvPr/>
        </p:nvSpPr>
        <p:spPr>
          <a:xfrm>
            <a:off x="9323536" y="277645"/>
            <a:ext cx="147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highlight>
                  <a:srgbClr val="CDDFD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特別產業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effectLst/>
              <a:highlight>
                <a:srgbClr val="CDDFD1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" name="文本框 7">
            <a:extLst>
              <a:ext uri="{FF2B5EF4-FFF2-40B4-BE49-F238E27FC236}">
                <a16:creationId xmlns:a16="http://schemas.microsoft.com/office/drawing/2014/main" id="{EBF726F7-0302-2C28-2502-1042CC970B4E}"/>
              </a:ext>
            </a:extLst>
          </p:cNvPr>
          <p:cNvSpPr txBox="1"/>
          <p:nvPr/>
        </p:nvSpPr>
        <p:spPr>
          <a:xfrm>
            <a:off x="5282395" y="2678694"/>
            <a:ext cx="147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CDDFD1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年份週期</a:t>
            </a:r>
          </a:p>
        </p:txBody>
      </p:sp>
      <p:sp>
        <p:nvSpPr>
          <p:cNvPr id="19" name="文本框 7">
            <a:extLst>
              <a:ext uri="{FF2B5EF4-FFF2-40B4-BE49-F238E27FC236}">
                <a16:creationId xmlns:a16="http://schemas.microsoft.com/office/drawing/2014/main" id="{16F6F199-6D84-895D-F398-39F57A85BB89}"/>
              </a:ext>
            </a:extLst>
          </p:cNvPr>
          <p:cNvSpPr txBox="1"/>
          <p:nvPr/>
        </p:nvSpPr>
        <p:spPr>
          <a:xfrm>
            <a:off x="3785371" y="3969395"/>
            <a:ext cx="1471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highlight>
                  <a:srgbClr val="CDDFD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相關度</a:t>
            </a:r>
            <a:endParaRPr lang="en-US" altLang="zh-TW" sz="2400" b="1" dirty="0">
              <a:highlight>
                <a:srgbClr val="CDDFD1"/>
              </a:highligh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highlight>
                  <a:srgbClr val="CDDFD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lang="zh-TW" altLang="en-US" sz="2400" b="1" dirty="0">
                <a:highlight>
                  <a:srgbClr val="CDDFD1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萬筆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effectLst/>
              <a:highlight>
                <a:srgbClr val="CDDFD1"/>
              </a:highlight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本框 7">
            <a:extLst>
              <a:ext uri="{FF2B5EF4-FFF2-40B4-BE49-F238E27FC236}">
                <a16:creationId xmlns:a16="http://schemas.microsoft.com/office/drawing/2014/main" id="{32CF8C34-F3ED-212F-91CC-AEB2D9E3FAF8}"/>
              </a:ext>
            </a:extLst>
          </p:cNvPr>
          <p:cNvSpPr txBox="1"/>
          <p:nvPr/>
        </p:nvSpPr>
        <p:spPr>
          <a:xfrm>
            <a:off x="6738009" y="4250358"/>
            <a:ext cx="180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CDDFD1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優化相關度</a:t>
            </a:r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B6610E51-F094-2B6E-1C53-1FEAA42C1822}"/>
              </a:ext>
            </a:extLst>
          </p:cNvPr>
          <p:cNvSpPr txBox="1"/>
          <p:nvPr/>
        </p:nvSpPr>
        <p:spPr>
          <a:xfrm>
            <a:off x="9257458" y="2145974"/>
            <a:ext cx="147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CDDFD1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次類別</a:t>
            </a:r>
          </a:p>
        </p:txBody>
      </p:sp>
      <p:sp>
        <p:nvSpPr>
          <p:cNvPr id="26" name="文本框 7">
            <a:extLst>
              <a:ext uri="{FF2B5EF4-FFF2-40B4-BE49-F238E27FC236}">
                <a16:creationId xmlns:a16="http://schemas.microsoft.com/office/drawing/2014/main" id="{3C9ABC0D-A461-A34B-096E-3D280C518206}"/>
              </a:ext>
            </a:extLst>
          </p:cNvPr>
          <p:cNvSpPr txBox="1"/>
          <p:nvPr/>
        </p:nvSpPr>
        <p:spPr>
          <a:xfrm>
            <a:off x="9093161" y="4154062"/>
            <a:ext cx="202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CDDFD1"/>
                </a:highlight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次類別股票</a:t>
            </a:r>
          </a:p>
        </p:txBody>
      </p:sp>
    </p:spTree>
    <p:extLst>
      <p:ext uri="{BB962C8B-B14F-4D97-AF65-F5344CB8AC3E}">
        <p14:creationId xmlns:p14="http://schemas.microsoft.com/office/powerpoint/2010/main" val="375677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1665135" y="1743357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2241286" y="2049720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1665397" y="1199454"/>
            <a:ext cx="1151779" cy="1087806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7415731" y="3923420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006619" y="3910749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3491724" y="2811002"/>
            <a:ext cx="5559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8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8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系統描述</a:t>
            </a:r>
            <a:endParaRPr lang="zh-CN" altLang="en-US" sz="80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80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E0EBBD6-79A2-E13F-C89C-9E65A66E14C2}"/>
              </a:ext>
            </a:extLst>
          </p:cNvPr>
          <p:cNvSpPr/>
          <p:nvPr/>
        </p:nvSpPr>
        <p:spPr>
          <a:xfrm>
            <a:off x="1665135" y="1610907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图文框 3">
            <a:extLst>
              <a:ext uri="{FF2B5EF4-FFF2-40B4-BE49-F238E27FC236}">
                <a16:creationId xmlns:a16="http://schemas.microsoft.com/office/drawing/2014/main" id="{037FBFE9-AA8A-8AB7-23ED-192567BD3CBF}"/>
              </a:ext>
            </a:extLst>
          </p:cNvPr>
          <p:cNvSpPr/>
          <p:nvPr/>
        </p:nvSpPr>
        <p:spPr>
          <a:xfrm>
            <a:off x="2217337" y="1887040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5" name="组合 27">
            <a:extLst>
              <a:ext uri="{FF2B5EF4-FFF2-40B4-BE49-F238E27FC236}">
                <a16:creationId xmlns:a16="http://schemas.microsoft.com/office/drawing/2014/main" id="{D1888D78-C7AF-A9CF-8F54-895FBAE1540B}"/>
              </a:ext>
            </a:extLst>
          </p:cNvPr>
          <p:cNvGrpSpPr/>
          <p:nvPr/>
        </p:nvGrpSpPr>
        <p:grpSpPr>
          <a:xfrm rot="1080000">
            <a:off x="1567323" y="890790"/>
            <a:ext cx="1151779" cy="1087806"/>
            <a:chOff x="1502" y="696"/>
            <a:chExt cx="1619" cy="155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F541386-36A4-1480-9927-2834BF463CC5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8" name="十字星 9">
                <a:extLst>
                  <a:ext uri="{FF2B5EF4-FFF2-40B4-BE49-F238E27FC236}">
                    <a16:creationId xmlns:a16="http://schemas.microsoft.com/office/drawing/2014/main" id="{E5BC7CDB-9B7F-94CA-16A0-AF061BC3E336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椭圆 20">
                <a:extLst>
                  <a:ext uri="{FF2B5EF4-FFF2-40B4-BE49-F238E27FC236}">
                    <a16:creationId xmlns:a16="http://schemas.microsoft.com/office/drawing/2014/main" id="{195C5459-197D-B5D7-AE3F-AA884A71D820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椭圆 23">
                <a:extLst>
                  <a:ext uri="{FF2B5EF4-FFF2-40B4-BE49-F238E27FC236}">
                    <a16:creationId xmlns:a16="http://schemas.microsoft.com/office/drawing/2014/main" id="{17E6C67A-375B-F09C-7441-1B6F4D056AF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椭圆 24">
                <a:extLst>
                  <a:ext uri="{FF2B5EF4-FFF2-40B4-BE49-F238E27FC236}">
                    <a16:creationId xmlns:a16="http://schemas.microsoft.com/office/drawing/2014/main" id="{FF9BEF3F-C539-B7C5-739F-C05A8C8916CB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27" name="曲线连接符 26">
              <a:extLst>
                <a:ext uri="{FF2B5EF4-FFF2-40B4-BE49-F238E27FC236}">
                  <a16:creationId xmlns:a16="http://schemas.microsoft.com/office/drawing/2014/main" id="{04B4651A-34A3-8344-EB02-96EEC7E0DBE3}"/>
                </a:ext>
              </a:extLst>
            </p:cNvPr>
            <p:cNvCxnSpPr>
              <a:stCxn id="29" idx="2"/>
              <a:endCxn id="2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任意多边形 53">
            <a:extLst>
              <a:ext uri="{FF2B5EF4-FFF2-40B4-BE49-F238E27FC236}">
                <a16:creationId xmlns:a16="http://schemas.microsoft.com/office/drawing/2014/main" id="{9EFEBA48-76BB-E3A8-347E-5B4213CE735A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232862DE-0F1C-217A-DD3F-669B82FD40FB}"/>
              </a:ext>
            </a:extLst>
          </p:cNvPr>
          <p:cNvGrpSpPr/>
          <p:nvPr/>
        </p:nvGrpSpPr>
        <p:grpSpPr>
          <a:xfrm rot="20700000">
            <a:off x="8729124" y="3251201"/>
            <a:ext cx="1151779" cy="1087806"/>
            <a:chOff x="1502" y="696"/>
            <a:chExt cx="1619" cy="1558"/>
          </a:xfrm>
        </p:grpSpPr>
        <p:grpSp>
          <p:nvGrpSpPr>
            <p:cNvPr id="34" name="组合 7">
              <a:extLst>
                <a:ext uri="{FF2B5EF4-FFF2-40B4-BE49-F238E27FC236}">
                  <a16:creationId xmlns:a16="http://schemas.microsoft.com/office/drawing/2014/main" id="{6B487BAE-E1AE-4957-8E39-3C9AB2C8621A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36" name="十字星 8">
                <a:extLst>
                  <a:ext uri="{FF2B5EF4-FFF2-40B4-BE49-F238E27FC236}">
                    <a16:creationId xmlns:a16="http://schemas.microsoft.com/office/drawing/2014/main" id="{383FD822-FCF4-6DF6-D6AB-9DD62D42ABB3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椭圆 10">
                <a:extLst>
                  <a:ext uri="{FF2B5EF4-FFF2-40B4-BE49-F238E27FC236}">
                    <a16:creationId xmlns:a16="http://schemas.microsoft.com/office/drawing/2014/main" id="{43D057F6-512A-0BF3-FDC7-A5DDB7C82DAB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椭圆 11">
                <a:extLst>
                  <a:ext uri="{FF2B5EF4-FFF2-40B4-BE49-F238E27FC236}">
                    <a16:creationId xmlns:a16="http://schemas.microsoft.com/office/drawing/2014/main" id="{D8DD3BE7-09A3-2387-1600-F247165F1B3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12">
                <a:extLst>
                  <a:ext uri="{FF2B5EF4-FFF2-40B4-BE49-F238E27FC236}">
                    <a16:creationId xmlns:a16="http://schemas.microsoft.com/office/drawing/2014/main" id="{C27099ED-9E71-F099-3A27-565E55122D7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35" name="曲线连接符 13">
              <a:extLst>
                <a:ext uri="{FF2B5EF4-FFF2-40B4-BE49-F238E27FC236}">
                  <a16:creationId xmlns:a16="http://schemas.microsoft.com/office/drawing/2014/main" id="{7FA6DA68-EA03-7753-C551-ECB18AE8AC07}"/>
                </a:ext>
              </a:extLst>
            </p:cNvPr>
            <p:cNvCxnSpPr>
              <a:stCxn id="37" idx="2"/>
              <a:endCxn id="37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任意多边形 14">
            <a:extLst>
              <a:ext uri="{FF2B5EF4-FFF2-40B4-BE49-F238E27FC236}">
                <a16:creationId xmlns:a16="http://schemas.microsoft.com/office/drawing/2014/main" id="{D38D4D71-124C-9E2F-E6DE-CEBAD66A917E}"/>
              </a:ext>
            </a:extLst>
          </p:cNvPr>
          <p:cNvSpPr/>
          <p:nvPr/>
        </p:nvSpPr>
        <p:spPr>
          <a:xfrm>
            <a:off x="8021617" y="3769537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十字星 39">
            <a:extLst>
              <a:ext uri="{FF2B5EF4-FFF2-40B4-BE49-F238E27FC236}">
                <a16:creationId xmlns:a16="http://schemas.microsoft.com/office/drawing/2014/main" id="{3998CBEB-7FBA-B47F-1963-5A36FFE5BC41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十字星 15">
            <a:extLst>
              <a:ext uri="{FF2B5EF4-FFF2-40B4-BE49-F238E27FC236}">
                <a16:creationId xmlns:a16="http://schemas.microsoft.com/office/drawing/2014/main" id="{E0A770EC-352D-85AB-022D-F9B5A3418397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">
            <a:extLst>
              <a:ext uri="{FF2B5EF4-FFF2-40B4-BE49-F238E27FC236}">
                <a16:creationId xmlns:a16="http://schemas.microsoft.com/office/drawing/2014/main" id="{9A997443-3715-F349-D6ED-61C38B075ABF}"/>
              </a:ext>
            </a:extLst>
          </p:cNvPr>
          <p:cNvSpPr txBox="1"/>
          <p:nvPr/>
        </p:nvSpPr>
        <p:spPr>
          <a:xfrm>
            <a:off x="4116600" y="2890997"/>
            <a:ext cx="4188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6.</a:t>
            </a:r>
            <a:r>
              <a:rPr kumimoji="0" lang="zh-TW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系統介紹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1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9143090-157F-C433-42A8-C4E927ADEA8B}"/>
              </a:ext>
            </a:extLst>
          </p:cNvPr>
          <p:cNvSpPr/>
          <p:nvPr/>
        </p:nvSpPr>
        <p:spPr>
          <a:xfrm>
            <a:off x="1" y="725044"/>
            <a:ext cx="12191999" cy="588357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E0E1A0D-2E81-3292-4BC0-B9E5DB006534}"/>
              </a:ext>
            </a:extLst>
          </p:cNvPr>
          <p:cNvSpPr txBox="1"/>
          <p:nvPr/>
        </p:nvSpPr>
        <p:spPr>
          <a:xfrm>
            <a:off x="509146" y="14026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相關度計算想法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91283BA-04C8-94EE-DA72-3601A2D4EC5B}"/>
              </a:ext>
            </a:extLst>
          </p:cNvPr>
          <p:cNvSpPr txBox="1"/>
          <p:nvPr/>
        </p:nvSpPr>
        <p:spPr>
          <a:xfrm>
            <a:off x="6318282" y="1587475"/>
            <a:ext cx="546465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因此</a:t>
            </a: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光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一個時間週期</a:t>
            </a:r>
            <a:b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</a:b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有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1781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支股票*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70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筆計算結果</a:t>
            </a:r>
            <a:b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</a:b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= 12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萬筆計算結果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每支股票只存 對應的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70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筆 </a:t>
            </a:r>
            <a:b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</a:b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而沒全部存</a:t>
            </a:r>
            <a:b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</a:b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是因為量太大 </a:t>
            </a: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會讓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即時顯示造成負擔</a:t>
            </a:r>
            <a:br>
              <a:rPr lang="en-US" altLang="zh-TW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</a:br>
            <a:br>
              <a:rPr lang="en-US" altLang="zh-TW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</a:br>
            <a:endParaRPr lang="en-US" altLang="zh-TW" sz="20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而系統的最基本的計算時間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以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5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年的資料為例</a:t>
            </a:r>
            <a:r>
              <a:rPr lang="en-US" altLang="zh-TW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 </a:t>
            </a: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與現有的硬體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1781*1781*10*1250*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公式運算時間</a:t>
            </a:r>
            <a:br>
              <a:rPr lang="en-US" altLang="zh-TW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</a:b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再加上來回存取資料庫時間</a:t>
            </a:r>
            <a:br>
              <a:rPr lang="en-US" altLang="zh-TW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</a:b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需花上</a:t>
            </a:r>
            <a:r>
              <a:rPr lang="en-US" altLang="zh-TW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20</a:t>
            </a: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小時</a:t>
            </a:r>
            <a:endParaRPr lang="en-US" altLang="zh-TW" sz="20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</p:txBody>
      </p:sp>
      <p:pic>
        <p:nvPicPr>
          <p:cNvPr id="4" name="圖片 3" descr="一張含有 文字, 標誌, 螢幕擷取畫面, 計分板 的圖片&#10;&#10;自動產生的描述">
            <a:extLst>
              <a:ext uri="{FF2B5EF4-FFF2-40B4-BE49-F238E27FC236}">
                <a16:creationId xmlns:a16="http://schemas.microsoft.com/office/drawing/2014/main" id="{BDB67055-BC68-0664-86A6-79523DCC8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4" y="504635"/>
            <a:ext cx="6544238" cy="665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09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808CE07B-94E5-DD66-40D7-5F84C2E9BE25}"/>
              </a:ext>
            </a:extLst>
          </p:cNvPr>
          <p:cNvSpPr/>
          <p:nvPr/>
        </p:nvSpPr>
        <p:spPr>
          <a:xfrm>
            <a:off x="445135" y="43370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前端</a:t>
            </a:r>
            <a:r>
              <a:rPr kumimoji="0" lang="en-US" altLang="zh-TW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:Vue.js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FD51BC-E7DB-CE1F-E619-EE71BBEFF7E4}"/>
              </a:ext>
            </a:extLst>
          </p:cNvPr>
          <p:cNvSpPr/>
          <p:nvPr/>
        </p:nvSpPr>
        <p:spPr>
          <a:xfrm>
            <a:off x="3971013" y="433705"/>
            <a:ext cx="458278" cy="602043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10">
            <a:extLst>
              <a:ext uri="{FF2B5EF4-FFF2-40B4-BE49-F238E27FC236}">
                <a16:creationId xmlns:a16="http://schemas.microsoft.com/office/drawing/2014/main" id="{04E74FE6-81BC-90FA-7766-043964CC148D}"/>
              </a:ext>
            </a:extLst>
          </p:cNvPr>
          <p:cNvSpPr txBox="1"/>
          <p:nvPr/>
        </p:nvSpPr>
        <p:spPr>
          <a:xfrm>
            <a:off x="7758556" y="3123988"/>
            <a:ext cx="2247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後端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:Laravel(PHP)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7" name="组合 48">
            <a:extLst>
              <a:ext uri="{FF2B5EF4-FFF2-40B4-BE49-F238E27FC236}">
                <a16:creationId xmlns:a16="http://schemas.microsoft.com/office/drawing/2014/main" id="{01D693AD-3660-D963-2C53-35BE43F38BF9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8" name="组合 49">
              <a:extLst>
                <a:ext uri="{FF2B5EF4-FFF2-40B4-BE49-F238E27FC236}">
                  <a16:creationId xmlns:a16="http://schemas.microsoft.com/office/drawing/2014/main" id="{7EB50022-97AF-9393-C858-5D7332C55384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0" name="十字星 50">
                <a:extLst>
                  <a:ext uri="{FF2B5EF4-FFF2-40B4-BE49-F238E27FC236}">
                    <a16:creationId xmlns:a16="http://schemas.microsoft.com/office/drawing/2014/main" id="{5D556375-C7CF-4586-1871-5175149064C0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51">
                <a:extLst>
                  <a:ext uri="{FF2B5EF4-FFF2-40B4-BE49-F238E27FC236}">
                    <a16:creationId xmlns:a16="http://schemas.microsoft.com/office/drawing/2014/main" id="{132B0775-DA56-AE05-57C8-D41DCAFE0F48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椭圆 52">
                <a:extLst>
                  <a:ext uri="{FF2B5EF4-FFF2-40B4-BE49-F238E27FC236}">
                    <a16:creationId xmlns:a16="http://schemas.microsoft.com/office/drawing/2014/main" id="{23DFC65F-7E63-EF74-B2DF-4302DDA452A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3">
                <a:extLst>
                  <a:ext uri="{FF2B5EF4-FFF2-40B4-BE49-F238E27FC236}">
                    <a16:creationId xmlns:a16="http://schemas.microsoft.com/office/drawing/2014/main" id="{EB51CC01-18B3-2A61-BCA2-30ADDFA401BD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8B71C1E2-7769-9874-219A-4D5EF6F1FC5C}"/>
                </a:ext>
              </a:extLst>
            </p:cNvPr>
            <p:cNvCxnSpPr>
              <a:stCxn id="21" idx="2"/>
              <a:endCxn id="2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框 7">
            <a:extLst>
              <a:ext uri="{FF2B5EF4-FFF2-40B4-BE49-F238E27FC236}">
                <a16:creationId xmlns:a16="http://schemas.microsoft.com/office/drawing/2014/main" id="{F9B1E846-ED70-5341-CE42-36E36AB200CC}"/>
              </a:ext>
            </a:extLst>
          </p:cNvPr>
          <p:cNvSpPr txBox="1"/>
          <p:nvPr/>
        </p:nvSpPr>
        <p:spPr>
          <a:xfrm>
            <a:off x="435925" y="804273"/>
            <a:ext cx="1804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系統與工具</a:t>
            </a:r>
          </a:p>
        </p:txBody>
      </p:sp>
      <p:pic>
        <p:nvPicPr>
          <p:cNvPr id="1028" name="Picture 4" descr="Laravel - 维基百科，自由的百科全书">
            <a:extLst>
              <a:ext uri="{FF2B5EF4-FFF2-40B4-BE49-F238E27FC236}">
                <a16:creationId xmlns:a16="http://schemas.microsoft.com/office/drawing/2014/main" id="{60515A4A-EF51-5ECD-C897-E53C2C829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417" y="1439338"/>
            <a:ext cx="1474673" cy="153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A96953-09A6-4CBE-E392-5F34C4CC5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978" y="3652488"/>
            <a:ext cx="1457155" cy="145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關於我們| 關於卓軟數碼科技有限公司及聯絡方法| Navicat">
            <a:extLst>
              <a:ext uri="{FF2B5EF4-FFF2-40B4-BE49-F238E27FC236}">
                <a16:creationId xmlns:a16="http://schemas.microsoft.com/office/drawing/2014/main" id="{F80B5FC6-2F45-821D-C161-F3E3B3EEF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8" t="11327" r="18421" b="35407"/>
          <a:stretch/>
        </p:blipFill>
        <p:spPr bwMode="auto">
          <a:xfrm>
            <a:off x="1582121" y="3666344"/>
            <a:ext cx="1522092" cy="152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D14BB603-C056-59D0-266C-664EE4C7AE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6" r="13836" b="29249"/>
          <a:stretch/>
        </p:blipFill>
        <p:spPr>
          <a:xfrm>
            <a:off x="1403168" y="1356982"/>
            <a:ext cx="1876699" cy="1221238"/>
          </a:xfrm>
          <a:prstGeom prst="rect">
            <a:avLst/>
          </a:prstGeom>
        </p:spPr>
      </p:pic>
      <p:pic>
        <p:nvPicPr>
          <p:cNvPr id="1036" name="Picture 12" descr="Vue.JS Logo transparent PNG - StickPNG">
            <a:extLst>
              <a:ext uri="{FF2B5EF4-FFF2-40B4-BE49-F238E27FC236}">
                <a16:creationId xmlns:a16="http://schemas.microsoft.com/office/drawing/2014/main" id="{C37208DF-8267-241A-9226-1F94E008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47" y="1580984"/>
            <a:ext cx="1612170" cy="139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10">
            <a:extLst>
              <a:ext uri="{FF2B5EF4-FFF2-40B4-BE49-F238E27FC236}">
                <a16:creationId xmlns:a16="http://schemas.microsoft.com/office/drawing/2014/main" id="{DB2913EC-9412-ED5C-5088-A2B56292253A}"/>
              </a:ext>
            </a:extLst>
          </p:cNvPr>
          <p:cNvSpPr txBox="1"/>
          <p:nvPr/>
        </p:nvSpPr>
        <p:spPr>
          <a:xfrm>
            <a:off x="8323471" y="5477707"/>
            <a:ext cx="3151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工具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:Visual Studio Code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4" name="文本框 10">
            <a:extLst>
              <a:ext uri="{FF2B5EF4-FFF2-40B4-BE49-F238E27FC236}">
                <a16:creationId xmlns:a16="http://schemas.microsoft.com/office/drawing/2014/main" id="{D5D8E4D9-B5D8-736E-AF35-F3572A885894}"/>
              </a:ext>
            </a:extLst>
          </p:cNvPr>
          <p:cNvSpPr txBox="1"/>
          <p:nvPr/>
        </p:nvSpPr>
        <p:spPr>
          <a:xfrm>
            <a:off x="10067841" y="3121000"/>
            <a:ext cx="161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前端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:Vue.js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文本框 10">
            <a:extLst>
              <a:ext uri="{FF2B5EF4-FFF2-40B4-BE49-F238E27FC236}">
                <a16:creationId xmlns:a16="http://schemas.microsoft.com/office/drawing/2014/main" id="{3943E930-330F-C32C-AE94-37926E688DD9}"/>
              </a:ext>
            </a:extLst>
          </p:cNvPr>
          <p:cNvSpPr txBox="1"/>
          <p:nvPr/>
        </p:nvSpPr>
        <p:spPr>
          <a:xfrm>
            <a:off x="613684" y="5323819"/>
            <a:ext cx="3239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工具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Navicat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資料庫管理及繪製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Model</a:t>
            </a:r>
          </a:p>
        </p:txBody>
      </p:sp>
      <p:sp>
        <p:nvSpPr>
          <p:cNvPr id="37" name="文本框 10">
            <a:extLst>
              <a:ext uri="{FF2B5EF4-FFF2-40B4-BE49-F238E27FC236}">
                <a16:creationId xmlns:a16="http://schemas.microsoft.com/office/drawing/2014/main" id="{3B8D0A43-EF3D-EE3D-57B2-C6240D966AC3}"/>
              </a:ext>
            </a:extLst>
          </p:cNvPr>
          <p:cNvSpPr txBox="1"/>
          <p:nvPr/>
        </p:nvSpPr>
        <p:spPr>
          <a:xfrm>
            <a:off x="1318074" y="2882461"/>
            <a:ext cx="2155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資料庫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:MariaDB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DC1E883-D475-62E8-1D50-49BBBDE98E05}"/>
              </a:ext>
            </a:extLst>
          </p:cNvPr>
          <p:cNvSpPr/>
          <p:nvPr/>
        </p:nvSpPr>
        <p:spPr>
          <a:xfrm>
            <a:off x="7227019" y="403860"/>
            <a:ext cx="458278" cy="602043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id="{8D9797A4-AFFA-71DD-09F6-79C28AE5642F}"/>
              </a:ext>
            </a:extLst>
          </p:cNvPr>
          <p:cNvSpPr txBox="1"/>
          <p:nvPr/>
        </p:nvSpPr>
        <p:spPr>
          <a:xfrm>
            <a:off x="5535105" y="3155142"/>
            <a:ext cx="597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OS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159D382-9154-A0BA-4F53-736FD37D9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79" y="1178095"/>
            <a:ext cx="1771236" cy="17712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A90CDD7-7D9D-1838-56C8-E5A750314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550" y="4139838"/>
            <a:ext cx="2645643" cy="1334012"/>
          </a:xfrm>
          <a:prstGeom prst="rect">
            <a:avLst/>
          </a:prstGeom>
        </p:spPr>
      </p:pic>
      <p:sp>
        <p:nvSpPr>
          <p:cNvPr id="12" name="文本框 10">
            <a:extLst>
              <a:ext uri="{FF2B5EF4-FFF2-40B4-BE49-F238E27FC236}">
                <a16:creationId xmlns:a16="http://schemas.microsoft.com/office/drawing/2014/main" id="{6F1A6196-FE31-2E38-3A63-2A65FCCFF11F}"/>
              </a:ext>
            </a:extLst>
          </p:cNvPr>
          <p:cNvSpPr txBox="1"/>
          <p:nvPr/>
        </p:nvSpPr>
        <p:spPr>
          <a:xfrm>
            <a:off x="4948179" y="5477707"/>
            <a:ext cx="1771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WEB SERVER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757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48">
            <a:extLst>
              <a:ext uri="{FF2B5EF4-FFF2-40B4-BE49-F238E27FC236}">
                <a16:creationId xmlns:a16="http://schemas.microsoft.com/office/drawing/2014/main" id="{AF7F5D59-2666-200A-CA39-5D1029840451}"/>
              </a:ext>
            </a:extLst>
          </p:cNvPr>
          <p:cNvGrpSpPr/>
          <p:nvPr/>
        </p:nvGrpSpPr>
        <p:grpSpPr>
          <a:xfrm rot="20758955">
            <a:off x="4965712" y="14879"/>
            <a:ext cx="2260574" cy="2118184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2" name="组合 49">
              <a:extLst>
                <a:ext uri="{FF2B5EF4-FFF2-40B4-BE49-F238E27FC236}">
                  <a16:creationId xmlns:a16="http://schemas.microsoft.com/office/drawing/2014/main" id="{8AB24D71-252F-B05D-5A1D-EA897314A74D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2" name="十字星 50">
                <a:extLst>
                  <a:ext uri="{FF2B5EF4-FFF2-40B4-BE49-F238E27FC236}">
                    <a16:creationId xmlns:a16="http://schemas.microsoft.com/office/drawing/2014/main" id="{D56D468A-E3D1-374E-9A7E-F99839EC7E67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849DCA23-4F4C-540C-12F5-A3EB99A84A92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52">
                <a:extLst>
                  <a:ext uri="{FF2B5EF4-FFF2-40B4-BE49-F238E27FC236}">
                    <a16:creationId xmlns:a16="http://schemas.microsoft.com/office/drawing/2014/main" id="{4E7DDA07-3BF7-AF21-4667-B81AB356B6C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53">
                <a:extLst>
                  <a:ext uri="{FF2B5EF4-FFF2-40B4-BE49-F238E27FC236}">
                    <a16:creationId xmlns:a16="http://schemas.microsoft.com/office/drawing/2014/main" id="{3B423021-EDA9-7DE5-0ABE-A73FDF463685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" name="曲线连接符 54">
              <a:extLst>
                <a:ext uri="{FF2B5EF4-FFF2-40B4-BE49-F238E27FC236}">
                  <a16:creationId xmlns:a16="http://schemas.microsoft.com/office/drawing/2014/main" id="{619FECB8-6979-5B67-2DB6-AE13B4343625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2C1FFF4D-0408-E35C-ED7A-C69F74BB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08" y="-41292"/>
            <a:ext cx="10226984" cy="73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09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1">
            <a:extLst>
              <a:ext uri="{FF2B5EF4-FFF2-40B4-BE49-F238E27FC236}">
                <a16:creationId xmlns:a16="http://schemas.microsoft.com/office/drawing/2014/main" id="{E668D01C-41B1-B9C3-2BBC-D97A8E458FC2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组合 48">
            <a:extLst>
              <a:ext uri="{FF2B5EF4-FFF2-40B4-BE49-F238E27FC236}">
                <a16:creationId xmlns:a16="http://schemas.microsoft.com/office/drawing/2014/main" id="{AF7F5D59-2666-200A-CA39-5D1029840451}"/>
              </a:ext>
            </a:extLst>
          </p:cNvPr>
          <p:cNvGrpSpPr/>
          <p:nvPr/>
        </p:nvGrpSpPr>
        <p:grpSpPr>
          <a:xfrm rot="20758955">
            <a:off x="99422" y="-268900"/>
            <a:ext cx="2260574" cy="2118184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2" name="组合 49">
              <a:extLst>
                <a:ext uri="{FF2B5EF4-FFF2-40B4-BE49-F238E27FC236}">
                  <a16:creationId xmlns:a16="http://schemas.microsoft.com/office/drawing/2014/main" id="{8AB24D71-252F-B05D-5A1D-EA897314A74D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2" name="十字星 50">
                <a:extLst>
                  <a:ext uri="{FF2B5EF4-FFF2-40B4-BE49-F238E27FC236}">
                    <a16:creationId xmlns:a16="http://schemas.microsoft.com/office/drawing/2014/main" id="{D56D468A-E3D1-374E-9A7E-F99839EC7E67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849DCA23-4F4C-540C-12F5-A3EB99A84A92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52">
                <a:extLst>
                  <a:ext uri="{FF2B5EF4-FFF2-40B4-BE49-F238E27FC236}">
                    <a16:creationId xmlns:a16="http://schemas.microsoft.com/office/drawing/2014/main" id="{4E7DDA07-3BF7-AF21-4667-B81AB356B6C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53">
                <a:extLst>
                  <a:ext uri="{FF2B5EF4-FFF2-40B4-BE49-F238E27FC236}">
                    <a16:creationId xmlns:a16="http://schemas.microsoft.com/office/drawing/2014/main" id="{3B423021-EDA9-7DE5-0ABE-A73FDF463685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7" name="曲线连接符 54">
              <a:extLst>
                <a:ext uri="{FF2B5EF4-FFF2-40B4-BE49-F238E27FC236}">
                  <a16:creationId xmlns:a16="http://schemas.microsoft.com/office/drawing/2014/main" id="{619FECB8-6979-5B67-2DB6-AE13B4343625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B5D15D57-D0DC-60E0-197D-FC016482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462" y="565674"/>
            <a:ext cx="5243075" cy="5726697"/>
          </a:xfrm>
          <a:prstGeom prst="rect">
            <a:avLst/>
          </a:prstGeom>
        </p:spPr>
      </p:pic>
      <p:sp>
        <p:nvSpPr>
          <p:cNvPr id="5" name="文本框 7">
            <a:extLst>
              <a:ext uri="{FF2B5EF4-FFF2-40B4-BE49-F238E27FC236}">
                <a16:creationId xmlns:a16="http://schemas.microsoft.com/office/drawing/2014/main" id="{5003F5EC-BBA8-EC89-6BC6-C010B419BEE0}"/>
              </a:ext>
            </a:extLst>
          </p:cNvPr>
          <p:cNvSpPr txBox="1"/>
          <p:nvPr/>
        </p:nvSpPr>
        <p:spPr>
          <a:xfrm>
            <a:off x="153659" y="540497"/>
            <a:ext cx="2031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Swagger</a:t>
            </a:r>
            <a:b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</a:b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API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管理工具</a:t>
            </a:r>
          </a:p>
        </p:txBody>
      </p:sp>
    </p:spTree>
    <p:extLst>
      <p:ext uri="{BB962C8B-B14F-4D97-AF65-F5344CB8AC3E}">
        <p14:creationId xmlns:p14="http://schemas.microsoft.com/office/powerpoint/2010/main" val="3978355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E0EBBD6-79A2-E13F-C89C-9E65A66E14C2}"/>
              </a:ext>
            </a:extLst>
          </p:cNvPr>
          <p:cNvSpPr/>
          <p:nvPr/>
        </p:nvSpPr>
        <p:spPr>
          <a:xfrm>
            <a:off x="1665135" y="1610907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图文框 3">
            <a:extLst>
              <a:ext uri="{FF2B5EF4-FFF2-40B4-BE49-F238E27FC236}">
                <a16:creationId xmlns:a16="http://schemas.microsoft.com/office/drawing/2014/main" id="{037FBFE9-AA8A-8AB7-23ED-192567BD3CBF}"/>
              </a:ext>
            </a:extLst>
          </p:cNvPr>
          <p:cNvSpPr/>
          <p:nvPr/>
        </p:nvSpPr>
        <p:spPr>
          <a:xfrm>
            <a:off x="2217337" y="1887040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5" name="组合 27">
            <a:extLst>
              <a:ext uri="{FF2B5EF4-FFF2-40B4-BE49-F238E27FC236}">
                <a16:creationId xmlns:a16="http://schemas.microsoft.com/office/drawing/2014/main" id="{D1888D78-C7AF-A9CF-8F54-895FBAE1540B}"/>
              </a:ext>
            </a:extLst>
          </p:cNvPr>
          <p:cNvGrpSpPr/>
          <p:nvPr/>
        </p:nvGrpSpPr>
        <p:grpSpPr>
          <a:xfrm rot="1080000">
            <a:off x="1567323" y="890790"/>
            <a:ext cx="1151779" cy="1087806"/>
            <a:chOff x="1502" y="696"/>
            <a:chExt cx="1619" cy="155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F541386-36A4-1480-9927-2834BF463CC5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8" name="十字星 9">
                <a:extLst>
                  <a:ext uri="{FF2B5EF4-FFF2-40B4-BE49-F238E27FC236}">
                    <a16:creationId xmlns:a16="http://schemas.microsoft.com/office/drawing/2014/main" id="{E5BC7CDB-9B7F-94CA-16A0-AF061BC3E336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椭圆 20">
                <a:extLst>
                  <a:ext uri="{FF2B5EF4-FFF2-40B4-BE49-F238E27FC236}">
                    <a16:creationId xmlns:a16="http://schemas.microsoft.com/office/drawing/2014/main" id="{195C5459-197D-B5D7-AE3F-AA884A71D820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椭圆 23">
                <a:extLst>
                  <a:ext uri="{FF2B5EF4-FFF2-40B4-BE49-F238E27FC236}">
                    <a16:creationId xmlns:a16="http://schemas.microsoft.com/office/drawing/2014/main" id="{17E6C67A-375B-F09C-7441-1B6F4D056AF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椭圆 24">
                <a:extLst>
                  <a:ext uri="{FF2B5EF4-FFF2-40B4-BE49-F238E27FC236}">
                    <a16:creationId xmlns:a16="http://schemas.microsoft.com/office/drawing/2014/main" id="{FF9BEF3F-C539-B7C5-739F-C05A8C8916CB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27" name="曲线连接符 26">
              <a:extLst>
                <a:ext uri="{FF2B5EF4-FFF2-40B4-BE49-F238E27FC236}">
                  <a16:creationId xmlns:a16="http://schemas.microsoft.com/office/drawing/2014/main" id="{04B4651A-34A3-8344-EB02-96EEC7E0DBE3}"/>
                </a:ext>
              </a:extLst>
            </p:cNvPr>
            <p:cNvCxnSpPr>
              <a:stCxn id="29" idx="2"/>
              <a:endCxn id="2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任意多边形 53">
            <a:extLst>
              <a:ext uri="{FF2B5EF4-FFF2-40B4-BE49-F238E27FC236}">
                <a16:creationId xmlns:a16="http://schemas.microsoft.com/office/drawing/2014/main" id="{9EFEBA48-76BB-E3A8-347E-5B4213CE735A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232862DE-0F1C-217A-DD3F-669B82FD40FB}"/>
              </a:ext>
            </a:extLst>
          </p:cNvPr>
          <p:cNvGrpSpPr/>
          <p:nvPr/>
        </p:nvGrpSpPr>
        <p:grpSpPr>
          <a:xfrm rot="20700000">
            <a:off x="8729124" y="3251201"/>
            <a:ext cx="1151779" cy="1087806"/>
            <a:chOff x="1502" y="696"/>
            <a:chExt cx="1619" cy="1558"/>
          </a:xfrm>
        </p:grpSpPr>
        <p:grpSp>
          <p:nvGrpSpPr>
            <p:cNvPr id="34" name="组合 7">
              <a:extLst>
                <a:ext uri="{FF2B5EF4-FFF2-40B4-BE49-F238E27FC236}">
                  <a16:creationId xmlns:a16="http://schemas.microsoft.com/office/drawing/2014/main" id="{6B487BAE-E1AE-4957-8E39-3C9AB2C8621A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36" name="十字星 8">
                <a:extLst>
                  <a:ext uri="{FF2B5EF4-FFF2-40B4-BE49-F238E27FC236}">
                    <a16:creationId xmlns:a16="http://schemas.microsoft.com/office/drawing/2014/main" id="{383FD822-FCF4-6DF6-D6AB-9DD62D42ABB3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椭圆 10">
                <a:extLst>
                  <a:ext uri="{FF2B5EF4-FFF2-40B4-BE49-F238E27FC236}">
                    <a16:creationId xmlns:a16="http://schemas.microsoft.com/office/drawing/2014/main" id="{43D057F6-512A-0BF3-FDC7-A5DDB7C82DAB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椭圆 11">
                <a:extLst>
                  <a:ext uri="{FF2B5EF4-FFF2-40B4-BE49-F238E27FC236}">
                    <a16:creationId xmlns:a16="http://schemas.microsoft.com/office/drawing/2014/main" id="{D8DD3BE7-09A3-2387-1600-F247165F1B3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12">
                <a:extLst>
                  <a:ext uri="{FF2B5EF4-FFF2-40B4-BE49-F238E27FC236}">
                    <a16:creationId xmlns:a16="http://schemas.microsoft.com/office/drawing/2014/main" id="{C27099ED-9E71-F099-3A27-565E55122D7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35" name="曲线连接符 13">
              <a:extLst>
                <a:ext uri="{FF2B5EF4-FFF2-40B4-BE49-F238E27FC236}">
                  <a16:creationId xmlns:a16="http://schemas.microsoft.com/office/drawing/2014/main" id="{7FA6DA68-EA03-7753-C551-ECB18AE8AC07}"/>
                </a:ext>
              </a:extLst>
            </p:cNvPr>
            <p:cNvCxnSpPr>
              <a:stCxn id="37" idx="2"/>
              <a:endCxn id="37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任意多边形 14">
            <a:extLst>
              <a:ext uri="{FF2B5EF4-FFF2-40B4-BE49-F238E27FC236}">
                <a16:creationId xmlns:a16="http://schemas.microsoft.com/office/drawing/2014/main" id="{D38D4D71-124C-9E2F-E6DE-CEBAD66A917E}"/>
              </a:ext>
            </a:extLst>
          </p:cNvPr>
          <p:cNvSpPr/>
          <p:nvPr/>
        </p:nvSpPr>
        <p:spPr>
          <a:xfrm>
            <a:off x="8021617" y="3769537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十字星 39">
            <a:extLst>
              <a:ext uri="{FF2B5EF4-FFF2-40B4-BE49-F238E27FC236}">
                <a16:creationId xmlns:a16="http://schemas.microsoft.com/office/drawing/2014/main" id="{3998CBEB-7FBA-B47F-1963-5A36FFE5BC41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十字星 15">
            <a:extLst>
              <a:ext uri="{FF2B5EF4-FFF2-40B4-BE49-F238E27FC236}">
                <a16:creationId xmlns:a16="http://schemas.microsoft.com/office/drawing/2014/main" id="{E0A770EC-352D-85AB-022D-F9B5A3418397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">
            <a:extLst>
              <a:ext uri="{FF2B5EF4-FFF2-40B4-BE49-F238E27FC236}">
                <a16:creationId xmlns:a16="http://schemas.microsoft.com/office/drawing/2014/main" id="{9A997443-3715-F349-D6ED-61C38B075ABF}"/>
              </a:ext>
            </a:extLst>
          </p:cNvPr>
          <p:cNvSpPr txBox="1"/>
          <p:nvPr/>
        </p:nvSpPr>
        <p:spPr>
          <a:xfrm>
            <a:off x="4215232" y="2900249"/>
            <a:ext cx="4153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0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.</a:t>
            </a:r>
            <a:r>
              <a:rPr kumimoji="0" lang="zh-TW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網站設計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858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40882" y="850968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總排行頁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4E1BFB-04B4-9A07-2D88-4D250E908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3"/>
          <a:stretch/>
        </p:blipFill>
        <p:spPr>
          <a:xfrm>
            <a:off x="703893" y="1991438"/>
            <a:ext cx="7638764" cy="368546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F64F287-A11B-E5A4-D034-3EBEFE80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292" y="575787"/>
            <a:ext cx="2653739" cy="57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86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261558" y="743834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特別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產業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頁面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95F4435-5C43-9C19-44D0-313795EB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372" y="695156"/>
            <a:ext cx="2511513" cy="546768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D69270-F329-9A46-445A-AFEAAA6E0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8" y="1927251"/>
            <a:ext cx="8214701" cy="385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94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91330" y="652393"/>
            <a:ext cx="1451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兩支股票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計算頁面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272C5D-2B9F-187B-0254-EB684B35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30" y="1901726"/>
            <a:ext cx="8333299" cy="38906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B7F0E7-58A3-0AAE-DEBB-6934DD89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037" y="620570"/>
            <a:ext cx="2542476" cy="55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4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32921" y="776716"/>
            <a:ext cx="1483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關於股票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4913DF-2528-3E7A-ED7C-CB4CCFA20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21" y="1833789"/>
            <a:ext cx="8246165" cy="384992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7A5B8C4-59CC-B3C0-6665-848320EF1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180" y="776716"/>
            <a:ext cx="2489518" cy="53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9DC8D532-B33D-A024-465B-E7A8B5D71292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003D5A-55C8-3118-458F-6671EFE18961}"/>
              </a:ext>
            </a:extLst>
          </p:cNvPr>
          <p:cNvSpPr/>
          <p:nvPr/>
        </p:nvSpPr>
        <p:spPr>
          <a:xfrm>
            <a:off x="2530762" y="1277150"/>
            <a:ext cx="6765217" cy="459480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3FB6F9-3F1D-A9FA-5711-A7E687DCF126}"/>
              </a:ext>
            </a:extLst>
          </p:cNvPr>
          <p:cNvSpPr txBox="1"/>
          <p:nvPr/>
        </p:nvSpPr>
        <p:spPr>
          <a:xfrm>
            <a:off x="3149206" y="1564451"/>
            <a:ext cx="5339702" cy="3729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910" indent="306070" algn="ctr">
              <a:lnSpc>
                <a:spcPct val="150000"/>
              </a:lnSpc>
            </a:pPr>
            <a:r>
              <a:rPr lang="zh-TW" altLang="zh-TW" sz="20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股票投資，是多數現代人理財的選擇之一</a:t>
            </a:r>
            <a:endParaRPr lang="en-US" altLang="zh-TW" sz="2000" b="1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41910" indent="306070" algn="ctr">
              <a:lnSpc>
                <a:spcPct val="150000"/>
              </a:lnSpc>
            </a:pPr>
            <a:r>
              <a:rPr lang="zh-TW" altLang="zh-TW" sz="20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許多人都在學習如何買對股票、選擇股票</a:t>
            </a:r>
            <a:endParaRPr lang="en-US" altLang="zh-TW" sz="2000" b="1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41910" indent="306070" algn="ctr">
              <a:lnSpc>
                <a:spcPct val="150000"/>
              </a:lnSpc>
            </a:pPr>
            <a:r>
              <a:rPr lang="zh-TW" altLang="zh-TW" sz="20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但總是看的一頭霧水</a:t>
            </a:r>
            <a:endParaRPr lang="zh-TW" altLang="zh-TW" sz="20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1910" indent="306070" algn="ctr">
              <a:lnSpc>
                <a:spcPct val="150000"/>
              </a:lnSpc>
            </a:pPr>
            <a:r>
              <a:rPr lang="zh-TW" altLang="zh-TW" sz="20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因此我們希望有一套股票分析系統，可以</a:t>
            </a:r>
            <a:endParaRPr lang="en-US" altLang="zh-TW" sz="2000" b="1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41910" indent="306070" algn="ctr">
              <a:lnSpc>
                <a:spcPct val="150000"/>
              </a:lnSpc>
            </a:pPr>
            <a:r>
              <a:rPr lang="zh-TW" altLang="zh-TW" sz="2000" b="1" kern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比對股票之間的相關性</a:t>
            </a:r>
            <a:endParaRPr lang="en-US" altLang="zh-TW" sz="2000" b="1" kern="0" dirty="0">
              <a:solidFill>
                <a:srgbClr val="FF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marL="41910" indent="306070" algn="ctr">
              <a:lnSpc>
                <a:spcPct val="150000"/>
              </a:lnSpc>
            </a:pP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股票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漲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跌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，股票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多久之後會漲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跌</a:t>
            </a:r>
            <a:r>
              <a:rPr lang="en-US" altLang="zh-TW" sz="2000" b="1" kern="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</a:p>
          <a:p>
            <a:pPr marL="41910" indent="306070" algn="ctr">
              <a:lnSpc>
                <a:spcPct val="150000"/>
              </a:lnSpc>
            </a:pPr>
            <a:r>
              <a:rPr lang="zh-TW" altLang="zh-TW" sz="20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並建議使用者選擇哪些股票和</a:t>
            </a:r>
            <a:r>
              <a:rPr lang="zh-TW" altLang="zh-TW" sz="2000" b="1" kern="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投資時間</a:t>
            </a:r>
            <a:r>
              <a:rPr lang="zh-TW" altLang="zh-TW" sz="2000" b="1" kern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，因而提升投資成功的機率</a:t>
            </a:r>
            <a:endParaRPr lang="en-US" altLang="zh-TW" sz="2000" b="1" kern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</p:txBody>
      </p:sp>
      <p:grpSp>
        <p:nvGrpSpPr>
          <p:cNvPr id="5" name="组合 48">
            <a:extLst>
              <a:ext uri="{FF2B5EF4-FFF2-40B4-BE49-F238E27FC236}">
                <a16:creationId xmlns:a16="http://schemas.microsoft.com/office/drawing/2014/main" id="{D4FCD4CD-2614-721A-6435-F29C3255364D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6" name="组合 49">
              <a:extLst>
                <a:ext uri="{FF2B5EF4-FFF2-40B4-BE49-F238E27FC236}">
                  <a16:creationId xmlns:a16="http://schemas.microsoft.com/office/drawing/2014/main" id="{8C53B875-3855-3CCC-81D4-29ED0D6081FF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8" name="十字星 50">
                <a:extLst>
                  <a:ext uri="{FF2B5EF4-FFF2-40B4-BE49-F238E27FC236}">
                    <a16:creationId xmlns:a16="http://schemas.microsoft.com/office/drawing/2014/main" id="{C9A3736F-1A5E-FAD7-2797-25B36FF6A42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51">
                <a:extLst>
                  <a:ext uri="{FF2B5EF4-FFF2-40B4-BE49-F238E27FC236}">
                    <a16:creationId xmlns:a16="http://schemas.microsoft.com/office/drawing/2014/main" id="{F38095AE-A564-A00E-1F36-18DDCDF401F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52">
                <a:extLst>
                  <a:ext uri="{FF2B5EF4-FFF2-40B4-BE49-F238E27FC236}">
                    <a16:creationId xmlns:a16="http://schemas.microsoft.com/office/drawing/2014/main" id="{CA635A0E-C16A-E779-03E3-969B257FAF2A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53">
                <a:extLst>
                  <a:ext uri="{FF2B5EF4-FFF2-40B4-BE49-F238E27FC236}">
                    <a16:creationId xmlns:a16="http://schemas.microsoft.com/office/drawing/2014/main" id="{DA220F5B-6EFC-90D2-14B9-1FA22B298744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曲线连接符 54">
              <a:extLst>
                <a:ext uri="{FF2B5EF4-FFF2-40B4-BE49-F238E27FC236}">
                  <a16:creationId xmlns:a16="http://schemas.microsoft.com/office/drawing/2014/main" id="{9557A343-BCF9-FA45-C8EE-015B43B733BF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7">
            <a:extLst>
              <a:ext uri="{FF2B5EF4-FFF2-40B4-BE49-F238E27FC236}">
                <a16:creationId xmlns:a16="http://schemas.microsoft.com/office/drawing/2014/main" id="{3AA2FBE0-5D2D-0129-85E1-34A5306D8F66}"/>
              </a:ext>
            </a:extLst>
          </p:cNvPr>
          <p:cNvSpPr txBox="1"/>
          <p:nvPr/>
        </p:nvSpPr>
        <p:spPr>
          <a:xfrm>
            <a:off x="550729" y="827295"/>
            <a:ext cx="141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系統目的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 descr="一張含有 文字 的圖片&#10;&#10;自動產生的描述">
            <a:extLst>
              <a:ext uri="{FF2B5EF4-FFF2-40B4-BE49-F238E27FC236}">
                <a16:creationId xmlns:a16="http://schemas.microsoft.com/office/drawing/2014/main" id="{B9269B67-C800-7F90-5114-89FAEAD77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604" y="3939352"/>
            <a:ext cx="2637481" cy="26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24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506480" y="743834"/>
            <a:ext cx="1450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台股分類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5A20F6-F85B-718F-80D2-E64C9076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6" y="2424903"/>
            <a:ext cx="5423844" cy="262006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FED6B7F-3B3C-9E9F-276C-328D1F6D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498" y="897401"/>
            <a:ext cx="2509088" cy="541808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E801763-78D2-D732-D78E-E68563491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614" y="897400"/>
            <a:ext cx="2496694" cy="541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105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E0EBBD6-79A2-E13F-C89C-9E65A66E14C2}"/>
              </a:ext>
            </a:extLst>
          </p:cNvPr>
          <p:cNvSpPr/>
          <p:nvPr/>
        </p:nvSpPr>
        <p:spPr>
          <a:xfrm>
            <a:off x="1665135" y="1610907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图文框 3">
            <a:extLst>
              <a:ext uri="{FF2B5EF4-FFF2-40B4-BE49-F238E27FC236}">
                <a16:creationId xmlns:a16="http://schemas.microsoft.com/office/drawing/2014/main" id="{037FBFE9-AA8A-8AB7-23ED-192567BD3CBF}"/>
              </a:ext>
            </a:extLst>
          </p:cNvPr>
          <p:cNvSpPr/>
          <p:nvPr/>
        </p:nvSpPr>
        <p:spPr>
          <a:xfrm>
            <a:off x="2217337" y="1887040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7">
            <a:extLst>
              <a:ext uri="{FF2B5EF4-FFF2-40B4-BE49-F238E27FC236}">
                <a16:creationId xmlns:a16="http://schemas.microsoft.com/office/drawing/2014/main" id="{D1888D78-C7AF-A9CF-8F54-895FBAE1540B}"/>
              </a:ext>
            </a:extLst>
          </p:cNvPr>
          <p:cNvGrpSpPr/>
          <p:nvPr/>
        </p:nvGrpSpPr>
        <p:grpSpPr>
          <a:xfrm rot="1080000">
            <a:off x="1567323" y="890790"/>
            <a:ext cx="1151779" cy="1087806"/>
            <a:chOff x="1502" y="696"/>
            <a:chExt cx="1619" cy="155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F541386-36A4-1480-9927-2834BF463CC5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8" name="十字星 9">
                <a:extLst>
                  <a:ext uri="{FF2B5EF4-FFF2-40B4-BE49-F238E27FC236}">
                    <a16:creationId xmlns:a16="http://schemas.microsoft.com/office/drawing/2014/main" id="{E5BC7CDB-9B7F-94CA-16A0-AF061BC3E336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0">
                <a:extLst>
                  <a:ext uri="{FF2B5EF4-FFF2-40B4-BE49-F238E27FC236}">
                    <a16:creationId xmlns:a16="http://schemas.microsoft.com/office/drawing/2014/main" id="{195C5459-197D-B5D7-AE3F-AA884A71D820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3">
                <a:extLst>
                  <a:ext uri="{FF2B5EF4-FFF2-40B4-BE49-F238E27FC236}">
                    <a16:creationId xmlns:a16="http://schemas.microsoft.com/office/drawing/2014/main" id="{17E6C67A-375B-F09C-7441-1B6F4D056AF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24">
                <a:extLst>
                  <a:ext uri="{FF2B5EF4-FFF2-40B4-BE49-F238E27FC236}">
                    <a16:creationId xmlns:a16="http://schemas.microsoft.com/office/drawing/2014/main" id="{FF9BEF3F-C539-B7C5-739F-C05A8C8916CB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7" name="曲线连接符 26">
              <a:extLst>
                <a:ext uri="{FF2B5EF4-FFF2-40B4-BE49-F238E27FC236}">
                  <a16:creationId xmlns:a16="http://schemas.microsoft.com/office/drawing/2014/main" id="{04B4651A-34A3-8344-EB02-96EEC7E0DBE3}"/>
                </a:ext>
              </a:extLst>
            </p:cNvPr>
            <p:cNvCxnSpPr>
              <a:stCxn id="29" idx="2"/>
              <a:endCxn id="2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任意多边形 53">
            <a:extLst>
              <a:ext uri="{FF2B5EF4-FFF2-40B4-BE49-F238E27FC236}">
                <a16:creationId xmlns:a16="http://schemas.microsoft.com/office/drawing/2014/main" id="{9EFEBA48-76BB-E3A8-347E-5B4213CE735A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232862DE-0F1C-217A-DD3F-669B82FD40FB}"/>
              </a:ext>
            </a:extLst>
          </p:cNvPr>
          <p:cNvGrpSpPr/>
          <p:nvPr/>
        </p:nvGrpSpPr>
        <p:grpSpPr>
          <a:xfrm rot="20700000">
            <a:off x="8729124" y="3251201"/>
            <a:ext cx="1151779" cy="1087806"/>
            <a:chOff x="1502" y="696"/>
            <a:chExt cx="1619" cy="1558"/>
          </a:xfrm>
        </p:grpSpPr>
        <p:grpSp>
          <p:nvGrpSpPr>
            <p:cNvPr id="34" name="组合 7">
              <a:extLst>
                <a:ext uri="{FF2B5EF4-FFF2-40B4-BE49-F238E27FC236}">
                  <a16:creationId xmlns:a16="http://schemas.microsoft.com/office/drawing/2014/main" id="{6B487BAE-E1AE-4957-8E39-3C9AB2C8621A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36" name="十字星 8">
                <a:extLst>
                  <a:ext uri="{FF2B5EF4-FFF2-40B4-BE49-F238E27FC236}">
                    <a16:creationId xmlns:a16="http://schemas.microsoft.com/office/drawing/2014/main" id="{383FD822-FCF4-6DF6-D6AB-9DD62D42ABB3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10">
                <a:extLst>
                  <a:ext uri="{FF2B5EF4-FFF2-40B4-BE49-F238E27FC236}">
                    <a16:creationId xmlns:a16="http://schemas.microsoft.com/office/drawing/2014/main" id="{43D057F6-512A-0BF3-FDC7-A5DDB7C82DAB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11">
                <a:extLst>
                  <a:ext uri="{FF2B5EF4-FFF2-40B4-BE49-F238E27FC236}">
                    <a16:creationId xmlns:a16="http://schemas.microsoft.com/office/drawing/2014/main" id="{D8DD3BE7-09A3-2387-1600-F247165F1B3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12">
                <a:extLst>
                  <a:ext uri="{FF2B5EF4-FFF2-40B4-BE49-F238E27FC236}">
                    <a16:creationId xmlns:a16="http://schemas.microsoft.com/office/drawing/2014/main" id="{C27099ED-9E71-F099-3A27-565E55122D7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5" name="曲线连接符 13">
              <a:extLst>
                <a:ext uri="{FF2B5EF4-FFF2-40B4-BE49-F238E27FC236}">
                  <a16:creationId xmlns:a16="http://schemas.microsoft.com/office/drawing/2014/main" id="{7FA6DA68-EA03-7753-C551-ECB18AE8AC07}"/>
                </a:ext>
              </a:extLst>
            </p:cNvPr>
            <p:cNvCxnSpPr>
              <a:stCxn id="37" idx="2"/>
              <a:endCxn id="37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任意多边形 14">
            <a:extLst>
              <a:ext uri="{FF2B5EF4-FFF2-40B4-BE49-F238E27FC236}">
                <a16:creationId xmlns:a16="http://schemas.microsoft.com/office/drawing/2014/main" id="{D38D4D71-124C-9E2F-E6DE-CEBAD66A917E}"/>
              </a:ext>
            </a:extLst>
          </p:cNvPr>
          <p:cNvSpPr/>
          <p:nvPr/>
        </p:nvSpPr>
        <p:spPr>
          <a:xfrm>
            <a:off x="8021617" y="3769537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十字星 39">
            <a:extLst>
              <a:ext uri="{FF2B5EF4-FFF2-40B4-BE49-F238E27FC236}">
                <a16:creationId xmlns:a16="http://schemas.microsoft.com/office/drawing/2014/main" id="{3998CBEB-7FBA-B47F-1963-5A36FFE5BC41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十字星 15">
            <a:extLst>
              <a:ext uri="{FF2B5EF4-FFF2-40B4-BE49-F238E27FC236}">
                <a16:creationId xmlns:a16="http://schemas.microsoft.com/office/drawing/2014/main" id="{E0A770EC-352D-85AB-022D-F9B5A3418397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">
            <a:extLst>
              <a:ext uri="{FF2B5EF4-FFF2-40B4-BE49-F238E27FC236}">
                <a16:creationId xmlns:a16="http://schemas.microsoft.com/office/drawing/2014/main" id="{9A997443-3715-F349-D6ED-61C38B075ABF}"/>
              </a:ext>
            </a:extLst>
          </p:cNvPr>
          <p:cNvSpPr txBox="1"/>
          <p:nvPr/>
        </p:nvSpPr>
        <p:spPr>
          <a:xfrm>
            <a:off x="3339024" y="2900607"/>
            <a:ext cx="7463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6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遭遇到的問題</a:t>
            </a:r>
            <a:endParaRPr lang="zh-CN" altLang="en-US" sz="60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1951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380245" y="81902"/>
            <a:ext cx="1631614" cy="1476227"/>
            <a:chOff x="1542" y="708"/>
            <a:chExt cx="1581" cy="1559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42" y="708"/>
              <a:ext cx="1581" cy="1559"/>
              <a:chOff x="2256" y="1699"/>
              <a:chExt cx="3940" cy="3905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256" y="1699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65" y="1285"/>
              <a:ext cx="1489" cy="405"/>
            </a:xfrm>
            <a:prstGeom prst="curvedConnector5">
              <a:avLst>
                <a:gd name="adj1" fmla="val -14875"/>
                <a:gd name="adj2" fmla="val 301965"/>
                <a:gd name="adj3" fmla="val 114875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7">
            <a:extLst>
              <a:ext uri="{FF2B5EF4-FFF2-40B4-BE49-F238E27FC236}">
                <a16:creationId xmlns:a16="http://schemas.microsoft.com/office/drawing/2014/main" id="{11EFBC49-6017-A3C4-94B3-F786EAA40FC3}"/>
              </a:ext>
            </a:extLst>
          </p:cNvPr>
          <p:cNvSpPr txBox="1"/>
          <p:nvPr/>
        </p:nvSpPr>
        <p:spPr>
          <a:xfrm>
            <a:off x="307180" y="715020"/>
            <a:ext cx="177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計算時間長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CC58811E-32F9-58EE-A996-558804DE0E89}"/>
              </a:ext>
            </a:extLst>
          </p:cNvPr>
          <p:cNvSpPr txBox="1"/>
          <p:nvPr/>
        </p:nvSpPr>
        <p:spPr>
          <a:xfrm>
            <a:off x="3569634" y="405765"/>
            <a:ext cx="638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39756530-C7EB-C97E-79EE-97A275DAAC3D}"/>
              </a:ext>
            </a:extLst>
          </p:cNvPr>
          <p:cNvSpPr txBox="1"/>
          <p:nvPr/>
        </p:nvSpPr>
        <p:spPr>
          <a:xfrm>
            <a:off x="2627621" y="867694"/>
            <a:ext cx="7327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如果以呼叫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API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的形式去 呼叫計算的話會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Timeout</a:t>
            </a: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829697C5-7A65-F5A2-BA5F-B97EA17A7254}"/>
              </a:ext>
            </a:extLst>
          </p:cNvPr>
          <p:cNvSpPr txBox="1"/>
          <p:nvPr/>
        </p:nvSpPr>
        <p:spPr>
          <a:xfrm>
            <a:off x="1060200" y="4154752"/>
            <a:ext cx="43263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Laravel 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Job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背後原理為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Queue 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排隊進後台執行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並搭配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linux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supervisor 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來調度工作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回傳使用者 任務已開始就好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F6ED745-9627-82EB-BDE6-4676D49E5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875" y="4240201"/>
            <a:ext cx="5882232" cy="19389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A071970-ACAC-1866-DCDA-7A19C9DE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17" y="1360461"/>
            <a:ext cx="6537982" cy="25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76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7">
            <a:extLst>
              <a:ext uri="{FF2B5EF4-FFF2-40B4-BE49-F238E27FC236}">
                <a16:creationId xmlns:a16="http://schemas.microsoft.com/office/drawing/2014/main" id="{11EFBC49-6017-A3C4-94B3-F786EAA40FC3}"/>
              </a:ext>
            </a:extLst>
          </p:cNvPr>
          <p:cNvSpPr txBox="1"/>
          <p:nvPr/>
        </p:nvSpPr>
        <p:spPr>
          <a:xfrm>
            <a:off x="458417" y="776716"/>
            <a:ext cx="1777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計算時間長</a:t>
            </a: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CC58811E-32F9-58EE-A996-558804DE0E89}"/>
              </a:ext>
            </a:extLst>
          </p:cNvPr>
          <p:cNvSpPr txBox="1"/>
          <p:nvPr/>
        </p:nvSpPr>
        <p:spPr>
          <a:xfrm>
            <a:off x="3569634" y="405765"/>
            <a:ext cx="638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39756530-C7EB-C97E-79EE-97A275DAAC3D}"/>
              </a:ext>
            </a:extLst>
          </p:cNvPr>
          <p:cNvSpPr txBox="1"/>
          <p:nvPr/>
        </p:nvSpPr>
        <p:spPr>
          <a:xfrm>
            <a:off x="3400405" y="1422989"/>
            <a:ext cx="4962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日前計算全部股票相關度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年時間週期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所花時間約</a:t>
            </a:r>
            <a:r>
              <a:rPr lang="en-US" altLang="zh-TW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20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小時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829697C5-7A65-F5A2-BA5F-B97EA17A7254}"/>
              </a:ext>
            </a:extLst>
          </p:cNvPr>
          <p:cNvSpPr txBox="1"/>
          <p:nvPr/>
        </p:nvSpPr>
        <p:spPr>
          <a:xfrm>
            <a:off x="3786807" y="3967380"/>
            <a:ext cx="46183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目前還沒大量使用 所以這時間還能接受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不過改善方法是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把伺服器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CPU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換掉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使用其他語言代理運算後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再傳回資料庫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4593BF-51A5-9BBA-91EA-C15669F1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653" y="2488619"/>
            <a:ext cx="2559275" cy="70788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5B09593-0E6C-AEC4-6C08-582EDC403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088" y="2525964"/>
            <a:ext cx="3528097" cy="572124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FC0F0B3A-85FD-5055-753C-19F8684D0840}"/>
              </a:ext>
            </a:extLst>
          </p:cNvPr>
          <p:cNvSpPr/>
          <p:nvPr/>
        </p:nvSpPr>
        <p:spPr>
          <a:xfrm>
            <a:off x="5313591" y="2734589"/>
            <a:ext cx="1135834" cy="215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6459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0576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7">
            <a:extLst>
              <a:ext uri="{FF2B5EF4-FFF2-40B4-BE49-F238E27FC236}">
                <a16:creationId xmlns:a16="http://schemas.microsoft.com/office/drawing/2014/main" id="{11EFBC49-6017-A3C4-94B3-F786EAA40FC3}"/>
              </a:ext>
            </a:extLst>
          </p:cNvPr>
          <p:cNvSpPr txBox="1"/>
          <p:nvPr/>
        </p:nvSpPr>
        <p:spPr>
          <a:xfrm>
            <a:off x="22570" y="768417"/>
            <a:ext cx="2703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每日更新股票資料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CC58811E-32F9-58EE-A996-558804DE0E89}"/>
              </a:ext>
            </a:extLst>
          </p:cNvPr>
          <p:cNvSpPr txBox="1"/>
          <p:nvPr/>
        </p:nvSpPr>
        <p:spPr>
          <a:xfrm>
            <a:off x="3569634" y="405765"/>
            <a:ext cx="638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829697C5-7A65-F5A2-BA5F-B97EA17A7254}"/>
              </a:ext>
            </a:extLst>
          </p:cNvPr>
          <p:cNvSpPr txBox="1"/>
          <p:nvPr/>
        </p:nvSpPr>
        <p:spPr>
          <a:xfrm>
            <a:off x="7279653" y="2523540"/>
            <a:ext cx="4399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Laravel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的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schedule +Job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並搭配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linux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crontab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來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週期觸發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工作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CC295D-6403-921D-C529-B1D0C074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28" y="2272967"/>
            <a:ext cx="6420025" cy="146264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B778D37-0924-B5DE-513C-FD1EEF20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775" y="4144037"/>
            <a:ext cx="10568214" cy="5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25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E0EBBD6-79A2-E13F-C89C-9E65A66E14C2}"/>
              </a:ext>
            </a:extLst>
          </p:cNvPr>
          <p:cNvSpPr/>
          <p:nvPr/>
        </p:nvSpPr>
        <p:spPr>
          <a:xfrm>
            <a:off x="1665135" y="1610907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图文框 3">
            <a:extLst>
              <a:ext uri="{FF2B5EF4-FFF2-40B4-BE49-F238E27FC236}">
                <a16:creationId xmlns:a16="http://schemas.microsoft.com/office/drawing/2014/main" id="{037FBFE9-AA8A-8AB7-23ED-192567BD3CBF}"/>
              </a:ext>
            </a:extLst>
          </p:cNvPr>
          <p:cNvSpPr/>
          <p:nvPr/>
        </p:nvSpPr>
        <p:spPr>
          <a:xfrm>
            <a:off x="2217337" y="1887040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5" name="组合 27">
            <a:extLst>
              <a:ext uri="{FF2B5EF4-FFF2-40B4-BE49-F238E27FC236}">
                <a16:creationId xmlns:a16="http://schemas.microsoft.com/office/drawing/2014/main" id="{D1888D78-C7AF-A9CF-8F54-895FBAE1540B}"/>
              </a:ext>
            </a:extLst>
          </p:cNvPr>
          <p:cNvGrpSpPr/>
          <p:nvPr/>
        </p:nvGrpSpPr>
        <p:grpSpPr>
          <a:xfrm rot="1080000">
            <a:off x="1567323" y="890790"/>
            <a:ext cx="1151779" cy="1087806"/>
            <a:chOff x="1502" y="696"/>
            <a:chExt cx="1619" cy="1558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9F541386-36A4-1480-9927-2834BF463CC5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8" name="十字星 9">
                <a:extLst>
                  <a:ext uri="{FF2B5EF4-FFF2-40B4-BE49-F238E27FC236}">
                    <a16:creationId xmlns:a16="http://schemas.microsoft.com/office/drawing/2014/main" id="{E5BC7CDB-9B7F-94CA-16A0-AF061BC3E336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椭圆 20">
                <a:extLst>
                  <a:ext uri="{FF2B5EF4-FFF2-40B4-BE49-F238E27FC236}">
                    <a16:creationId xmlns:a16="http://schemas.microsoft.com/office/drawing/2014/main" id="{195C5459-197D-B5D7-AE3F-AA884A71D820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椭圆 23">
                <a:extLst>
                  <a:ext uri="{FF2B5EF4-FFF2-40B4-BE49-F238E27FC236}">
                    <a16:creationId xmlns:a16="http://schemas.microsoft.com/office/drawing/2014/main" id="{17E6C67A-375B-F09C-7441-1B6F4D056AF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椭圆 24">
                <a:extLst>
                  <a:ext uri="{FF2B5EF4-FFF2-40B4-BE49-F238E27FC236}">
                    <a16:creationId xmlns:a16="http://schemas.microsoft.com/office/drawing/2014/main" id="{FF9BEF3F-C539-B7C5-739F-C05A8C8916CB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27" name="曲线连接符 26">
              <a:extLst>
                <a:ext uri="{FF2B5EF4-FFF2-40B4-BE49-F238E27FC236}">
                  <a16:creationId xmlns:a16="http://schemas.microsoft.com/office/drawing/2014/main" id="{04B4651A-34A3-8344-EB02-96EEC7E0DBE3}"/>
                </a:ext>
              </a:extLst>
            </p:cNvPr>
            <p:cNvCxnSpPr>
              <a:stCxn id="29" idx="2"/>
              <a:endCxn id="2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任意多边形 53">
            <a:extLst>
              <a:ext uri="{FF2B5EF4-FFF2-40B4-BE49-F238E27FC236}">
                <a16:creationId xmlns:a16="http://schemas.microsoft.com/office/drawing/2014/main" id="{9EFEBA48-76BB-E3A8-347E-5B4213CE735A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3" name="组合 6">
            <a:extLst>
              <a:ext uri="{FF2B5EF4-FFF2-40B4-BE49-F238E27FC236}">
                <a16:creationId xmlns:a16="http://schemas.microsoft.com/office/drawing/2014/main" id="{232862DE-0F1C-217A-DD3F-669B82FD40FB}"/>
              </a:ext>
            </a:extLst>
          </p:cNvPr>
          <p:cNvGrpSpPr/>
          <p:nvPr/>
        </p:nvGrpSpPr>
        <p:grpSpPr>
          <a:xfrm rot="20700000">
            <a:off x="8729124" y="3251201"/>
            <a:ext cx="1151779" cy="1087806"/>
            <a:chOff x="1502" y="696"/>
            <a:chExt cx="1619" cy="1558"/>
          </a:xfrm>
        </p:grpSpPr>
        <p:grpSp>
          <p:nvGrpSpPr>
            <p:cNvPr id="34" name="组合 7">
              <a:extLst>
                <a:ext uri="{FF2B5EF4-FFF2-40B4-BE49-F238E27FC236}">
                  <a16:creationId xmlns:a16="http://schemas.microsoft.com/office/drawing/2014/main" id="{6B487BAE-E1AE-4957-8E39-3C9AB2C8621A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36" name="十字星 8">
                <a:extLst>
                  <a:ext uri="{FF2B5EF4-FFF2-40B4-BE49-F238E27FC236}">
                    <a16:creationId xmlns:a16="http://schemas.microsoft.com/office/drawing/2014/main" id="{383FD822-FCF4-6DF6-D6AB-9DD62D42ABB3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7" name="椭圆 10">
                <a:extLst>
                  <a:ext uri="{FF2B5EF4-FFF2-40B4-BE49-F238E27FC236}">
                    <a16:creationId xmlns:a16="http://schemas.microsoft.com/office/drawing/2014/main" id="{43D057F6-512A-0BF3-FDC7-A5DDB7C82DAB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椭圆 11">
                <a:extLst>
                  <a:ext uri="{FF2B5EF4-FFF2-40B4-BE49-F238E27FC236}">
                    <a16:creationId xmlns:a16="http://schemas.microsoft.com/office/drawing/2014/main" id="{D8DD3BE7-09A3-2387-1600-F247165F1B3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9" name="椭圆 12">
                <a:extLst>
                  <a:ext uri="{FF2B5EF4-FFF2-40B4-BE49-F238E27FC236}">
                    <a16:creationId xmlns:a16="http://schemas.microsoft.com/office/drawing/2014/main" id="{C27099ED-9E71-F099-3A27-565E55122D7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35" name="曲线连接符 13">
              <a:extLst>
                <a:ext uri="{FF2B5EF4-FFF2-40B4-BE49-F238E27FC236}">
                  <a16:creationId xmlns:a16="http://schemas.microsoft.com/office/drawing/2014/main" id="{7FA6DA68-EA03-7753-C551-ECB18AE8AC07}"/>
                </a:ext>
              </a:extLst>
            </p:cNvPr>
            <p:cNvCxnSpPr>
              <a:stCxn id="37" idx="2"/>
              <a:endCxn id="37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任意多边形 14">
            <a:extLst>
              <a:ext uri="{FF2B5EF4-FFF2-40B4-BE49-F238E27FC236}">
                <a16:creationId xmlns:a16="http://schemas.microsoft.com/office/drawing/2014/main" id="{D38D4D71-124C-9E2F-E6DE-CEBAD66A917E}"/>
              </a:ext>
            </a:extLst>
          </p:cNvPr>
          <p:cNvSpPr/>
          <p:nvPr/>
        </p:nvSpPr>
        <p:spPr>
          <a:xfrm>
            <a:off x="8021617" y="3769537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十字星 39">
            <a:extLst>
              <a:ext uri="{FF2B5EF4-FFF2-40B4-BE49-F238E27FC236}">
                <a16:creationId xmlns:a16="http://schemas.microsoft.com/office/drawing/2014/main" id="{3998CBEB-7FBA-B47F-1963-5A36FFE5BC41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十字星 15">
            <a:extLst>
              <a:ext uri="{FF2B5EF4-FFF2-40B4-BE49-F238E27FC236}">
                <a16:creationId xmlns:a16="http://schemas.microsoft.com/office/drawing/2014/main" id="{E0A770EC-352D-85AB-022D-F9B5A3418397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文本框 4">
            <a:extLst>
              <a:ext uri="{FF2B5EF4-FFF2-40B4-BE49-F238E27FC236}">
                <a16:creationId xmlns:a16="http://schemas.microsoft.com/office/drawing/2014/main" id="{9A997443-3715-F349-D6ED-61C38B075ABF}"/>
              </a:ext>
            </a:extLst>
          </p:cNvPr>
          <p:cNvSpPr txBox="1"/>
          <p:nvPr/>
        </p:nvSpPr>
        <p:spPr>
          <a:xfrm>
            <a:off x="4147782" y="2921168"/>
            <a:ext cx="3990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9.</a:t>
            </a:r>
            <a:r>
              <a:rPr lang="zh-TW" altLang="en-US" sz="60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技術分享</a:t>
            </a:r>
            <a:endParaRPr kumimoji="0" lang="zh-CN" altLang="en-US" sz="6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762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7">
            <a:extLst>
              <a:ext uri="{FF2B5EF4-FFF2-40B4-BE49-F238E27FC236}">
                <a16:creationId xmlns:a16="http://schemas.microsoft.com/office/drawing/2014/main" id="{35EB63F5-8EC0-656A-663E-FE2D489AC201}"/>
              </a:ext>
            </a:extLst>
          </p:cNvPr>
          <p:cNvSpPr txBox="1"/>
          <p:nvPr/>
        </p:nvSpPr>
        <p:spPr>
          <a:xfrm>
            <a:off x="393585" y="872075"/>
            <a:ext cx="1718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伺服器架設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一張含有 文字, 電子用品 的圖片&#10;&#10;自動產生的描述">
            <a:extLst>
              <a:ext uri="{FF2B5EF4-FFF2-40B4-BE49-F238E27FC236}">
                <a16:creationId xmlns:a16="http://schemas.microsoft.com/office/drawing/2014/main" id="{DB827555-8510-1811-FBD5-82207344F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59" y="464791"/>
            <a:ext cx="5592325" cy="5912541"/>
          </a:xfrm>
          <a:prstGeom prst="rect">
            <a:avLst/>
          </a:prstGeom>
        </p:spPr>
      </p:pic>
      <p:pic>
        <p:nvPicPr>
          <p:cNvPr id="4" name="圖片 3" descr="一張含有 文字, 外殼 的圖片&#10;&#10;自動產生的描述">
            <a:extLst>
              <a:ext uri="{FF2B5EF4-FFF2-40B4-BE49-F238E27FC236}">
                <a16:creationId xmlns:a16="http://schemas.microsoft.com/office/drawing/2014/main" id="{5AFE78DA-1BEF-2FBD-8E46-1F8BB0A635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7" b="11513"/>
          <a:stretch/>
        </p:blipFill>
        <p:spPr>
          <a:xfrm>
            <a:off x="7495010" y="1532130"/>
            <a:ext cx="3876539" cy="370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21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7">
            <a:extLst>
              <a:ext uri="{FF2B5EF4-FFF2-40B4-BE49-F238E27FC236}">
                <a16:creationId xmlns:a16="http://schemas.microsoft.com/office/drawing/2014/main" id="{35EB63F5-8EC0-656A-663E-FE2D489AC201}"/>
              </a:ext>
            </a:extLst>
          </p:cNvPr>
          <p:cNvSpPr txBox="1"/>
          <p:nvPr/>
        </p:nvSpPr>
        <p:spPr>
          <a:xfrm>
            <a:off x="885446" y="834616"/>
            <a:ext cx="939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SPA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本框 7">
            <a:extLst>
              <a:ext uri="{FF2B5EF4-FFF2-40B4-BE49-F238E27FC236}">
                <a16:creationId xmlns:a16="http://schemas.microsoft.com/office/drawing/2014/main" id="{2346C8B1-C0FD-CB10-9944-9FC65ACA471B}"/>
              </a:ext>
            </a:extLst>
          </p:cNvPr>
          <p:cNvSpPr txBox="1"/>
          <p:nvPr/>
        </p:nvSpPr>
        <p:spPr>
          <a:xfrm>
            <a:off x="2228448" y="941739"/>
            <a:ext cx="7869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網頁的渲染有許多種形式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我們使用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SPA(Single-page Application)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因為股票的種類眾多 使用者若要查看不同股票的相關度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就不必一直刷新整個頁面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SPA: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向後端拿取網頁檔案後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交由前端從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渲染在畫面上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後續藉由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AJAX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，更新部分資料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DB2DC7-320F-3786-DE65-5BBED0CAFB30}"/>
              </a:ext>
            </a:extLst>
          </p:cNvPr>
          <p:cNvGrpSpPr/>
          <p:nvPr/>
        </p:nvGrpSpPr>
        <p:grpSpPr>
          <a:xfrm>
            <a:off x="2290597" y="4344751"/>
            <a:ext cx="7220101" cy="1768829"/>
            <a:chOff x="932016" y="1806901"/>
            <a:chExt cx="8321648" cy="2139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99D21DC-ADAB-5567-4543-CF11DAC39365}"/>
                </a:ext>
              </a:extLst>
            </p:cNvPr>
            <p:cNvSpPr/>
            <p:nvPr/>
          </p:nvSpPr>
          <p:spPr>
            <a:xfrm>
              <a:off x="2938336" y="1914921"/>
              <a:ext cx="1511636" cy="8214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瀏覽器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3B23B2B-BD6F-787E-1554-22682CA68B9F}"/>
                </a:ext>
              </a:extLst>
            </p:cNvPr>
            <p:cNvSpPr/>
            <p:nvPr/>
          </p:nvSpPr>
          <p:spPr>
            <a:xfrm>
              <a:off x="7742028" y="1853510"/>
              <a:ext cx="1511636" cy="83254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伺服器</a:t>
              </a: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31B4426E-F1DC-708A-9E63-09467D40A685}"/>
                </a:ext>
              </a:extLst>
            </p:cNvPr>
            <p:cNvCxnSpPr>
              <a:cxnSpLocks/>
            </p:cNvCxnSpPr>
            <p:nvPr/>
          </p:nvCxnSpPr>
          <p:spPr>
            <a:xfrm>
              <a:off x="5073446" y="2083900"/>
              <a:ext cx="19172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FD8ED642-59B0-38AB-61A4-BB302B391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3446" y="2497837"/>
              <a:ext cx="18464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文本框 7">
              <a:extLst>
                <a:ext uri="{FF2B5EF4-FFF2-40B4-BE49-F238E27FC236}">
                  <a16:creationId xmlns:a16="http://schemas.microsoft.com/office/drawing/2014/main" id="{129C2C4E-A110-945D-0FC2-A4C3B97971A6}"/>
                </a:ext>
              </a:extLst>
            </p:cNvPr>
            <p:cNvSpPr txBox="1"/>
            <p:nvPr/>
          </p:nvSpPr>
          <p:spPr>
            <a:xfrm>
              <a:off x="5475260" y="1806901"/>
              <a:ext cx="1113660" cy="307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發送請求</a:t>
              </a:r>
              <a:endParaRPr kumimoji="0" lang="en-US" altLang="zh-TW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6" name="文本框 7">
              <a:extLst>
                <a:ext uri="{FF2B5EF4-FFF2-40B4-BE49-F238E27FC236}">
                  <a16:creationId xmlns:a16="http://schemas.microsoft.com/office/drawing/2014/main" id="{802DDCBA-590F-437F-15CE-7BCF0709430E}"/>
                </a:ext>
              </a:extLst>
            </p:cNvPr>
            <p:cNvSpPr txBox="1"/>
            <p:nvPr/>
          </p:nvSpPr>
          <p:spPr>
            <a:xfrm>
              <a:off x="5339244" y="2568205"/>
              <a:ext cx="1511632" cy="307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HTML</a:t>
              </a:r>
              <a:r>
                <a:rPr kumimoji="0" lang="zh-TW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</a:t>
              </a: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CSS</a:t>
              </a:r>
              <a:r>
                <a:rPr kumimoji="0" lang="zh-TW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、</a:t>
              </a:r>
              <a:r>
                <a:rPr kumimoji="0" lang="en-US" altLang="zh-TW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JS</a:t>
              </a:r>
            </a:p>
          </p:txBody>
        </p:sp>
        <p:sp>
          <p:nvSpPr>
            <p:cNvPr id="38" name="文本框 7">
              <a:extLst>
                <a:ext uri="{FF2B5EF4-FFF2-40B4-BE49-F238E27FC236}">
                  <a16:creationId xmlns:a16="http://schemas.microsoft.com/office/drawing/2014/main" id="{83C8BCC7-2F15-B4D5-AB91-652A64CF14C0}"/>
                </a:ext>
              </a:extLst>
            </p:cNvPr>
            <p:cNvSpPr txBox="1"/>
            <p:nvPr/>
          </p:nvSpPr>
          <p:spPr>
            <a:xfrm>
              <a:off x="932016" y="2033419"/>
              <a:ext cx="1113660" cy="446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SPA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7F3091-F142-5944-0AC0-0DA1FE5AF85F}"/>
                </a:ext>
              </a:extLst>
            </p:cNvPr>
            <p:cNvSpPr/>
            <p:nvPr/>
          </p:nvSpPr>
          <p:spPr>
            <a:xfrm>
              <a:off x="2721660" y="3125169"/>
              <a:ext cx="2135252" cy="82148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載入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HTML,css,JS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後</a:t>
              </a:r>
              <a:endPara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透過</a:t>
              </a: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JS</a:t>
              </a:r>
              <a:r>
                <a:rPr kumimoji="0" lang="zh-TW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渲染出畫面</a:t>
              </a: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91B631CE-9F95-65EA-B122-935CD17334B8}"/>
                </a:ext>
              </a:extLst>
            </p:cNvPr>
            <p:cNvCxnSpPr/>
            <p:nvPr/>
          </p:nvCxnSpPr>
          <p:spPr>
            <a:xfrm>
              <a:off x="3723730" y="2738333"/>
              <a:ext cx="0" cy="358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78819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2492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258811" y="762571"/>
            <a:ext cx="203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專題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協作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問題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1431572B-3640-1EB6-D10B-5D4BEB6F3C9F}"/>
              </a:ext>
            </a:extLst>
          </p:cNvPr>
          <p:cNvSpPr txBox="1"/>
          <p:nvPr/>
        </p:nvSpPr>
        <p:spPr>
          <a:xfrm>
            <a:off x="2910471" y="448438"/>
            <a:ext cx="6695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專題最重要的是團隊協作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Trello 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來分配並記錄專案進度</a:t>
            </a:r>
            <a:endParaRPr lang="en-US" altLang="zh-TW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AE5D98B-87F5-5853-0449-FE5545282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79" y="1292314"/>
            <a:ext cx="8046432" cy="511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640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410845"/>
            <a:ext cx="11301730" cy="62902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258811" y="762571"/>
            <a:ext cx="2031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專題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協作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問題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1431572B-3640-1EB6-D10B-5D4BEB6F3C9F}"/>
              </a:ext>
            </a:extLst>
          </p:cNvPr>
          <p:cNvSpPr txBox="1"/>
          <p:nvPr/>
        </p:nvSpPr>
        <p:spPr>
          <a:xfrm>
            <a:off x="2748138" y="1205143"/>
            <a:ext cx="6695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利用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git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分配每人一個分支，完成自己的部分後 </a:t>
            </a:r>
            <a:endParaRPr lang="en-US" altLang="zh-TW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merge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develop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分支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5812CA-D7C0-2676-D77E-1243CDFC8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015" y="2213151"/>
            <a:ext cx="5348074" cy="424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53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9DC8D532-B33D-A024-465B-E7A8B5D71292}"/>
              </a:ext>
            </a:extLst>
          </p:cNvPr>
          <p:cNvSpPr/>
          <p:nvPr/>
        </p:nvSpPr>
        <p:spPr>
          <a:xfrm>
            <a:off x="512445" y="41084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003D5A-55C8-3118-458F-6671EFE18961}"/>
              </a:ext>
            </a:extLst>
          </p:cNvPr>
          <p:cNvSpPr/>
          <p:nvPr/>
        </p:nvSpPr>
        <p:spPr>
          <a:xfrm>
            <a:off x="2530762" y="1277150"/>
            <a:ext cx="6765217" cy="459480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5" name="组合 48">
            <a:extLst>
              <a:ext uri="{FF2B5EF4-FFF2-40B4-BE49-F238E27FC236}">
                <a16:creationId xmlns:a16="http://schemas.microsoft.com/office/drawing/2014/main" id="{D4FCD4CD-2614-721A-6435-F29C3255364D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6" name="组合 49">
              <a:extLst>
                <a:ext uri="{FF2B5EF4-FFF2-40B4-BE49-F238E27FC236}">
                  <a16:creationId xmlns:a16="http://schemas.microsoft.com/office/drawing/2014/main" id="{8C53B875-3855-3CCC-81D4-29ED0D6081FF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8" name="十字星 50">
                <a:extLst>
                  <a:ext uri="{FF2B5EF4-FFF2-40B4-BE49-F238E27FC236}">
                    <a16:creationId xmlns:a16="http://schemas.microsoft.com/office/drawing/2014/main" id="{C9A3736F-1A5E-FAD7-2797-25B36FF6A42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51">
                <a:extLst>
                  <a:ext uri="{FF2B5EF4-FFF2-40B4-BE49-F238E27FC236}">
                    <a16:creationId xmlns:a16="http://schemas.microsoft.com/office/drawing/2014/main" id="{F38095AE-A564-A00E-1F36-18DDCDF401F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52">
                <a:extLst>
                  <a:ext uri="{FF2B5EF4-FFF2-40B4-BE49-F238E27FC236}">
                    <a16:creationId xmlns:a16="http://schemas.microsoft.com/office/drawing/2014/main" id="{CA635A0E-C16A-E779-03E3-969B257FAF2A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53">
                <a:extLst>
                  <a:ext uri="{FF2B5EF4-FFF2-40B4-BE49-F238E27FC236}">
                    <a16:creationId xmlns:a16="http://schemas.microsoft.com/office/drawing/2014/main" id="{DA220F5B-6EFC-90D2-14B9-1FA22B298744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" name="曲线连接符 54">
              <a:extLst>
                <a:ext uri="{FF2B5EF4-FFF2-40B4-BE49-F238E27FC236}">
                  <a16:creationId xmlns:a16="http://schemas.microsoft.com/office/drawing/2014/main" id="{9557A343-BCF9-FA45-C8EE-015B43B733BF}"/>
                </a:ext>
              </a:extLst>
            </p:cNvPr>
            <p:cNvCxnSpPr>
              <a:stCxn id="9" idx="2"/>
              <a:endCxn id="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7">
            <a:extLst>
              <a:ext uri="{FF2B5EF4-FFF2-40B4-BE49-F238E27FC236}">
                <a16:creationId xmlns:a16="http://schemas.microsoft.com/office/drawing/2014/main" id="{3AA2FBE0-5D2D-0129-85E1-34A5306D8F66}"/>
              </a:ext>
            </a:extLst>
          </p:cNvPr>
          <p:cNvSpPr txBox="1"/>
          <p:nvPr/>
        </p:nvSpPr>
        <p:spPr>
          <a:xfrm>
            <a:off x="567757" y="845576"/>
            <a:ext cx="141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使用客群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B21605D-9DC1-F6F3-CE64-EFA4E4CAB504}"/>
              </a:ext>
            </a:extLst>
          </p:cNvPr>
          <p:cNvSpPr txBox="1"/>
          <p:nvPr/>
        </p:nvSpPr>
        <p:spPr>
          <a:xfrm>
            <a:off x="3271828" y="1678674"/>
            <a:ext cx="5558894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主要客群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    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想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嘗試量化分析的一般民眾以及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/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學習投資、查詢股票的</a:t>
            </a:r>
            <a:r>
              <a:rPr lang="zh-TW" altLang="en-US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國高中以上</a:t>
            </a:r>
            <a:r>
              <a:rPr lang="zh-TW" altLang="zh-TW" sz="20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rPr>
              <a:t>學生。</a:t>
            </a:r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/>
            <a:endParaRPr lang="en-US" altLang="zh-TW" sz="20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新細明體" panose="02020500000000000000" pitchFamily="18" charset="-120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並與</a:t>
            </a:r>
            <a:r>
              <a:rPr lang="zh-TW" altLang="en-US" sz="20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市面股票網站做出區分，</a:t>
            </a:r>
            <a:r>
              <a:rPr lang="zh-TW" altLang="en-US" sz="2000" b="1" kern="1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以簡單易懂的介面，來了解量化後的相關度數據等。</a:t>
            </a:r>
            <a:endParaRPr lang="en-US" altLang="zh-TW" sz="2000" b="1" kern="1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/>
          </a:p>
        </p:txBody>
      </p:sp>
      <p:pic>
        <p:nvPicPr>
          <p:cNvPr id="15" name="圖片 14" descr="一張含有 文字 的圖片&#10;&#10;自動產生的描述">
            <a:extLst>
              <a:ext uri="{FF2B5EF4-FFF2-40B4-BE49-F238E27FC236}">
                <a16:creationId xmlns:a16="http://schemas.microsoft.com/office/drawing/2014/main" id="{2E3C37F6-8551-2928-9955-97EC62A4D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22" y="4002780"/>
            <a:ext cx="2668283" cy="241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927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12445" y="384014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7">
            <a:extLst>
              <a:ext uri="{FF2B5EF4-FFF2-40B4-BE49-F238E27FC236}">
                <a16:creationId xmlns:a16="http://schemas.microsoft.com/office/drawing/2014/main" id="{11EFBC49-6017-A3C4-94B3-F786EAA40FC3}"/>
              </a:ext>
            </a:extLst>
          </p:cNvPr>
          <p:cNvSpPr txBox="1"/>
          <p:nvPr/>
        </p:nvSpPr>
        <p:spPr>
          <a:xfrm>
            <a:off x="512445" y="824500"/>
            <a:ext cx="1726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URL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傳值</a:t>
            </a: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CC58811E-32F9-58EE-A996-558804DE0E89}"/>
              </a:ext>
            </a:extLst>
          </p:cNvPr>
          <p:cNvSpPr txBox="1"/>
          <p:nvPr/>
        </p:nvSpPr>
        <p:spPr>
          <a:xfrm>
            <a:off x="3569634" y="405765"/>
            <a:ext cx="638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A25F860-EBD4-7F7E-E1B9-2AE1B2A1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483" y="3764572"/>
            <a:ext cx="3600953" cy="1905266"/>
          </a:xfrm>
          <a:prstGeom prst="rect">
            <a:avLst/>
          </a:prstGeom>
        </p:spPr>
      </p:pic>
      <p:sp>
        <p:nvSpPr>
          <p:cNvPr id="6" name="文本框 7">
            <a:extLst>
              <a:ext uri="{FF2B5EF4-FFF2-40B4-BE49-F238E27FC236}">
                <a16:creationId xmlns:a16="http://schemas.microsoft.com/office/drawing/2014/main" id="{1E654FE5-79B3-40DD-89E7-FB4048303773}"/>
              </a:ext>
            </a:extLst>
          </p:cNvPr>
          <p:cNvSpPr txBox="1"/>
          <p:nvPr/>
        </p:nvSpPr>
        <p:spPr>
          <a:xfrm>
            <a:off x="3250958" y="783893"/>
            <a:ext cx="5662716" cy="1807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Query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a. URL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格式 </a:t>
            </a: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xxx.com/test?id=123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Params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a. URL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格式 </a:t>
            </a: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 xxx.com/test/123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b. 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獲取數據 </a:t>
            </a: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this.$route.params.id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endParaRPr kumimoji="0" lang="en-US" altLang="zh-TW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本框 7">
            <a:extLst>
              <a:ext uri="{FF2B5EF4-FFF2-40B4-BE49-F238E27FC236}">
                <a16:creationId xmlns:a16="http://schemas.microsoft.com/office/drawing/2014/main" id="{39756530-C7EB-C97E-79EE-97A275DAAC3D}"/>
              </a:ext>
            </a:extLst>
          </p:cNvPr>
          <p:cNvSpPr txBox="1"/>
          <p:nvPr/>
        </p:nvSpPr>
        <p:spPr>
          <a:xfrm>
            <a:off x="6096000" y="3009327"/>
            <a:ext cx="5381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Params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優點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好看整齊，容易看得懂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缺點 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若遇到需要大量資料傳遞，會不太適合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B662C12-A9C4-BEA6-8982-4BAE753E4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759" y="2918537"/>
            <a:ext cx="4328399" cy="42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34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458417" y="405765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836984" y="884479"/>
            <a:ext cx="1309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NPM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本框 7">
            <a:extLst>
              <a:ext uri="{FF2B5EF4-FFF2-40B4-BE49-F238E27FC236}">
                <a16:creationId xmlns:a16="http://schemas.microsoft.com/office/drawing/2014/main" id="{1431572B-3640-1EB6-D10B-5D4BEB6F3C9F}"/>
              </a:ext>
            </a:extLst>
          </p:cNvPr>
          <p:cNvSpPr txBox="1"/>
          <p:nvPr/>
        </p:nvSpPr>
        <p:spPr>
          <a:xfrm>
            <a:off x="4770642" y="1160429"/>
            <a:ext cx="6848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在進行專案時，常常需要引入他人的開放原始碼的套件輔助開發</a:t>
            </a:r>
            <a:endParaRPr lang="en-US" altLang="zh-TW" sz="2400" b="1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而進行協作時，也不可能將體積龐大的所有套件推上</a:t>
            </a: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ithub</a:t>
            </a:r>
            <a:r>
              <a:rPr lang="zh-TW" altLang="en-US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</a:t>
            </a:r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NPM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套件管理工具就是個很好的東西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/>
          <a:stretch/>
        </p:blipFill>
        <p:spPr>
          <a:xfrm>
            <a:off x="447784" y="1932393"/>
            <a:ext cx="4322858" cy="2894560"/>
          </a:xfrm>
          <a:prstGeom prst="rect">
            <a:avLst/>
          </a:prstGeom>
        </p:spPr>
      </p:pic>
      <p:sp>
        <p:nvSpPr>
          <p:cNvPr id="18" name="文本框 7">
            <a:extLst>
              <a:ext uri="{FF2B5EF4-FFF2-40B4-BE49-F238E27FC236}">
                <a16:creationId xmlns:a16="http://schemas.microsoft.com/office/drawing/2014/main" id="{A2716D9F-B05D-A414-BC31-41B6C3E41F04}"/>
              </a:ext>
            </a:extLst>
          </p:cNvPr>
          <p:cNvSpPr txBox="1"/>
          <p:nvPr/>
        </p:nvSpPr>
        <p:spPr>
          <a:xfrm>
            <a:off x="5233276" y="3291262"/>
            <a:ext cx="638589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</a:t>
            </a:r>
            <a:r>
              <a:rPr lang="zh-TW" altLang="en-US" sz="2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們有額外引入的套件</a:t>
            </a:r>
            <a:endParaRPr kumimoji="0" lang="en-US" altLang="zh-TW" sz="2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element-plus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讓</a:t>
            </a: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UI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設計更加便利及整齊。</a:t>
            </a:r>
            <a:endParaRPr kumimoji="0" lang="en-US" altLang="zh-TW" sz="2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lightweight-charts</a:t>
            </a:r>
            <a:r>
              <a:rPr kumimoji="0" lang="zh-TW" altLang="zh-TW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和</a:t>
            </a: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klinecharts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zh-TW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來顯示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圖表</a:t>
            </a:r>
            <a:endParaRPr kumimoji="0" lang="en-US" altLang="zh-TW" sz="2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vue-axios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套件來抓取</a:t>
            </a: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api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資料。</a:t>
            </a:r>
            <a:endParaRPr kumimoji="0" lang="en-US" altLang="zh-TW" sz="2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使用</a:t>
            </a:r>
            <a:r>
              <a:rPr kumimoji="0" lang="en-US" altLang="zh-TW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vue-router</a:t>
            </a:r>
            <a:r>
              <a:rPr kumimoji="0" lang="zh-TW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套件來管理前端的路由。</a:t>
            </a:r>
            <a:endParaRPr kumimoji="0" lang="en-US" altLang="zh-TW" sz="2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B2F83F-0B26-70C2-81C3-AAA7A382E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327" y="5058614"/>
            <a:ext cx="4415445" cy="1084495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70BD1C7A-4A19-E24E-EB7B-79AFED16410C}"/>
              </a:ext>
            </a:extLst>
          </p:cNvPr>
          <p:cNvGrpSpPr/>
          <p:nvPr/>
        </p:nvGrpSpPr>
        <p:grpSpPr>
          <a:xfrm>
            <a:off x="3207570" y="5681011"/>
            <a:ext cx="641160" cy="53280"/>
            <a:chOff x="1523710" y="5748724"/>
            <a:chExt cx="641160" cy="5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筆跡 5">
                  <a:extLst>
                    <a:ext uri="{FF2B5EF4-FFF2-40B4-BE49-F238E27FC236}">
                      <a16:creationId xmlns:a16="http://schemas.microsoft.com/office/drawing/2014/main" id="{DFD45F04-F3EF-9EE1-8535-47C74B3DE99F}"/>
                    </a:ext>
                  </a:extLst>
                </p14:cNvPr>
                <p14:cNvContentPartPr/>
                <p14:nvPr/>
              </p14:nvContentPartPr>
              <p14:xfrm>
                <a:off x="1523710" y="5748724"/>
                <a:ext cx="545400" cy="11160"/>
              </p14:xfrm>
            </p:contentPart>
          </mc:Choice>
          <mc:Fallback xmlns="">
            <p:pic>
              <p:nvPicPr>
                <p:cNvPr id="6" name="筆跡 5">
                  <a:extLst>
                    <a:ext uri="{FF2B5EF4-FFF2-40B4-BE49-F238E27FC236}">
                      <a16:creationId xmlns:a16="http://schemas.microsoft.com/office/drawing/2014/main" id="{DFD45F04-F3EF-9EE1-8535-47C74B3DE99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15070" y="5739724"/>
                  <a:ext cx="563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筆跡 6">
                  <a:extLst>
                    <a:ext uri="{FF2B5EF4-FFF2-40B4-BE49-F238E27FC236}">
                      <a16:creationId xmlns:a16="http://schemas.microsoft.com/office/drawing/2014/main" id="{80CEDD04-46F8-C4A6-6317-DFB405802F62}"/>
                    </a:ext>
                  </a:extLst>
                </p14:cNvPr>
                <p14:cNvContentPartPr/>
                <p14:nvPr/>
              </p14:nvContentPartPr>
              <p14:xfrm>
                <a:off x="1523710" y="5781484"/>
                <a:ext cx="641160" cy="20520"/>
              </p14:xfrm>
            </p:contentPart>
          </mc:Choice>
          <mc:Fallback xmlns="">
            <p:pic>
              <p:nvPicPr>
                <p:cNvPr id="7" name="筆跡 6">
                  <a:extLst>
                    <a:ext uri="{FF2B5EF4-FFF2-40B4-BE49-F238E27FC236}">
                      <a16:creationId xmlns:a16="http://schemas.microsoft.com/office/drawing/2014/main" id="{80CEDD04-46F8-C4A6-6317-DFB405802F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15070" y="5772484"/>
                  <a:ext cx="658800" cy="38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731E4760-E16D-8D8B-C62D-90F71EC51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6292" y="5171313"/>
            <a:ext cx="4944421" cy="86810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A37B9669-87A8-BA00-6C4E-FC932768F8DA}"/>
              </a:ext>
            </a:extLst>
          </p:cNvPr>
          <p:cNvGrpSpPr/>
          <p:nvPr/>
        </p:nvGrpSpPr>
        <p:grpSpPr>
          <a:xfrm>
            <a:off x="7571288" y="5843632"/>
            <a:ext cx="846000" cy="85680"/>
            <a:chOff x="5257847" y="6334951"/>
            <a:chExt cx="846000" cy="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筆跡 10">
                  <a:extLst>
                    <a:ext uri="{FF2B5EF4-FFF2-40B4-BE49-F238E27FC236}">
                      <a16:creationId xmlns:a16="http://schemas.microsoft.com/office/drawing/2014/main" id="{2DAC200B-2E56-BAED-3436-E42AE7F0EA8B}"/>
                    </a:ext>
                  </a:extLst>
                </p14:cNvPr>
                <p14:cNvContentPartPr/>
                <p14:nvPr/>
              </p14:nvContentPartPr>
              <p14:xfrm>
                <a:off x="5267567" y="6334951"/>
                <a:ext cx="740880" cy="69480"/>
              </p14:xfrm>
            </p:contentPart>
          </mc:Choice>
          <mc:Fallback xmlns="">
            <p:pic>
              <p:nvPicPr>
                <p:cNvPr id="11" name="筆跡 10">
                  <a:extLst>
                    <a:ext uri="{FF2B5EF4-FFF2-40B4-BE49-F238E27FC236}">
                      <a16:creationId xmlns:a16="http://schemas.microsoft.com/office/drawing/2014/main" id="{2DAC200B-2E56-BAED-3436-E42AE7F0EA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58567" y="6325951"/>
                  <a:ext cx="758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505599F8-268C-A153-6838-632A52559887}"/>
                    </a:ext>
                  </a:extLst>
                </p14:cNvPr>
                <p14:cNvContentPartPr/>
                <p14:nvPr/>
              </p14:nvContentPartPr>
              <p14:xfrm>
                <a:off x="5257847" y="6340351"/>
                <a:ext cx="846000" cy="80280"/>
              </p14:xfrm>
            </p:contentPart>
          </mc:Choice>
          <mc:Fallback xmlns=""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505599F8-268C-A153-6838-632A525598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48847" y="6331351"/>
                  <a:ext cx="863640" cy="97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47AE8B-60B3-A1E4-39FA-DD895F4A6E16}"/>
              </a:ext>
            </a:extLst>
          </p:cNvPr>
          <p:cNvSpPr txBox="1"/>
          <p:nvPr/>
        </p:nvSpPr>
        <p:spPr>
          <a:xfrm>
            <a:off x="2146142" y="593135"/>
            <a:ext cx="62711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(Node Package Manager)</a:t>
            </a:r>
            <a:r>
              <a:rPr lang="zh-TW" altLang="en-US" sz="2000" dirty="0"/>
              <a:t>套件管理工具</a:t>
            </a:r>
          </a:p>
        </p:txBody>
      </p:sp>
    </p:spTree>
    <p:extLst>
      <p:ext uri="{BB962C8B-B14F-4D97-AF65-F5344CB8AC3E}">
        <p14:creationId xmlns:p14="http://schemas.microsoft.com/office/powerpoint/2010/main" val="3675779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9143090-157F-C433-42A8-C4E927ADEA8B}"/>
              </a:ext>
            </a:extLst>
          </p:cNvPr>
          <p:cNvSpPr/>
          <p:nvPr/>
        </p:nvSpPr>
        <p:spPr>
          <a:xfrm>
            <a:off x="1" y="725044"/>
            <a:ext cx="12191999" cy="588357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5B32EC7-6D05-2E52-EE60-8C0B159ED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72" y="978503"/>
            <a:ext cx="5376655" cy="53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22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5E4676E0-2DFB-404D-F6DD-CA28FE4D4E23}"/>
              </a:ext>
            </a:extLst>
          </p:cNvPr>
          <p:cNvSpPr/>
          <p:nvPr/>
        </p:nvSpPr>
        <p:spPr>
          <a:xfrm>
            <a:off x="1681760" y="1653470"/>
            <a:ext cx="8861730" cy="3551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图文框 3">
            <a:extLst>
              <a:ext uri="{FF2B5EF4-FFF2-40B4-BE49-F238E27FC236}">
                <a16:creationId xmlns:a16="http://schemas.microsoft.com/office/drawing/2014/main" id="{2EB07EB5-F484-33C5-BD60-187CDA0B63FB}"/>
              </a:ext>
            </a:extLst>
          </p:cNvPr>
          <p:cNvSpPr/>
          <p:nvPr/>
        </p:nvSpPr>
        <p:spPr>
          <a:xfrm>
            <a:off x="2187766" y="1959834"/>
            <a:ext cx="7757326" cy="2938331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6" name="组合 27">
            <a:extLst>
              <a:ext uri="{FF2B5EF4-FFF2-40B4-BE49-F238E27FC236}">
                <a16:creationId xmlns:a16="http://schemas.microsoft.com/office/drawing/2014/main" id="{7974A2B0-7AE3-6A06-4B1A-B5109686B58A}"/>
              </a:ext>
            </a:extLst>
          </p:cNvPr>
          <p:cNvGrpSpPr/>
          <p:nvPr/>
        </p:nvGrpSpPr>
        <p:grpSpPr>
          <a:xfrm rot="1080000">
            <a:off x="1503113" y="1109567"/>
            <a:ext cx="1151779" cy="1087806"/>
            <a:chOff x="1502" y="696"/>
            <a:chExt cx="1619" cy="1558"/>
          </a:xfrm>
        </p:grpSpPr>
        <p:grpSp>
          <p:nvGrpSpPr>
            <p:cNvPr id="47" name="组合 25">
              <a:extLst>
                <a:ext uri="{FF2B5EF4-FFF2-40B4-BE49-F238E27FC236}">
                  <a16:creationId xmlns:a16="http://schemas.microsoft.com/office/drawing/2014/main" id="{0BE2579F-6485-4267-AF75-A3D3A62F7F7E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49" name="十字星 9">
                <a:extLst>
                  <a:ext uri="{FF2B5EF4-FFF2-40B4-BE49-F238E27FC236}">
                    <a16:creationId xmlns:a16="http://schemas.microsoft.com/office/drawing/2014/main" id="{20C8AD0B-57AE-9E97-B062-023BDB6D8E32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20">
                <a:extLst>
                  <a:ext uri="{FF2B5EF4-FFF2-40B4-BE49-F238E27FC236}">
                    <a16:creationId xmlns:a16="http://schemas.microsoft.com/office/drawing/2014/main" id="{B55E6AEA-B66C-002B-340C-B26ED4733F8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23">
                <a:extLst>
                  <a:ext uri="{FF2B5EF4-FFF2-40B4-BE49-F238E27FC236}">
                    <a16:creationId xmlns:a16="http://schemas.microsoft.com/office/drawing/2014/main" id="{B94C87FC-7D63-CE44-6173-B06331C3FD1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24">
                <a:extLst>
                  <a:ext uri="{FF2B5EF4-FFF2-40B4-BE49-F238E27FC236}">
                    <a16:creationId xmlns:a16="http://schemas.microsoft.com/office/drawing/2014/main" id="{275EF3FA-DFD4-C0FF-4E7A-2C58C5D86E4E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8" name="曲线连接符 26">
              <a:extLst>
                <a:ext uri="{FF2B5EF4-FFF2-40B4-BE49-F238E27FC236}">
                  <a16:creationId xmlns:a16="http://schemas.microsoft.com/office/drawing/2014/main" id="{54B6F835-EBB2-F114-BB45-883A8D96395F}"/>
                </a:ext>
              </a:extLst>
            </p:cNvPr>
            <p:cNvCxnSpPr>
              <a:stCxn id="50" idx="2"/>
              <a:endCxn id="50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任意多边形 53">
            <a:extLst>
              <a:ext uri="{FF2B5EF4-FFF2-40B4-BE49-F238E27FC236}">
                <a16:creationId xmlns:a16="http://schemas.microsoft.com/office/drawing/2014/main" id="{4F046831-7D67-849C-6DE6-1C876CEFE12E}"/>
              </a:ext>
            </a:extLst>
          </p:cNvPr>
          <p:cNvSpPr/>
          <p:nvPr/>
        </p:nvSpPr>
        <p:spPr>
          <a:xfrm>
            <a:off x="7793330" y="377769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4" name="组合 6">
            <a:extLst>
              <a:ext uri="{FF2B5EF4-FFF2-40B4-BE49-F238E27FC236}">
                <a16:creationId xmlns:a16="http://schemas.microsoft.com/office/drawing/2014/main" id="{C2342878-7D14-1F84-C2DD-D4EEF20FD6FF}"/>
              </a:ext>
            </a:extLst>
          </p:cNvPr>
          <p:cNvGrpSpPr/>
          <p:nvPr/>
        </p:nvGrpSpPr>
        <p:grpSpPr>
          <a:xfrm rot="20700000">
            <a:off x="8978337" y="3054051"/>
            <a:ext cx="1151779" cy="1087806"/>
            <a:chOff x="1502" y="696"/>
            <a:chExt cx="1619" cy="1558"/>
          </a:xfrm>
        </p:grpSpPr>
        <p:grpSp>
          <p:nvGrpSpPr>
            <p:cNvPr id="55" name="组合 7">
              <a:extLst>
                <a:ext uri="{FF2B5EF4-FFF2-40B4-BE49-F238E27FC236}">
                  <a16:creationId xmlns:a16="http://schemas.microsoft.com/office/drawing/2014/main" id="{D2FBBB87-0747-87AB-80E2-588CA3814470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57" name="十字星 8">
                <a:extLst>
                  <a:ext uri="{FF2B5EF4-FFF2-40B4-BE49-F238E27FC236}">
                    <a16:creationId xmlns:a16="http://schemas.microsoft.com/office/drawing/2014/main" id="{A3B3C0C1-B292-A45A-F261-00523E4A2D0D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10">
                <a:extLst>
                  <a:ext uri="{FF2B5EF4-FFF2-40B4-BE49-F238E27FC236}">
                    <a16:creationId xmlns:a16="http://schemas.microsoft.com/office/drawing/2014/main" id="{1E2495DF-3BF2-6BA5-699A-93B4A8D470C3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11">
                <a:extLst>
                  <a:ext uri="{FF2B5EF4-FFF2-40B4-BE49-F238E27FC236}">
                    <a16:creationId xmlns:a16="http://schemas.microsoft.com/office/drawing/2014/main" id="{826DA9F9-1F57-DD4E-5C94-844ECDFD5015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12">
                <a:extLst>
                  <a:ext uri="{FF2B5EF4-FFF2-40B4-BE49-F238E27FC236}">
                    <a16:creationId xmlns:a16="http://schemas.microsoft.com/office/drawing/2014/main" id="{8CB340AC-9D92-D343-EC9C-9EC9F19441D2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6" name="曲线连接符 13">
              <a:extLst>
                <a:ext uri="{FF2B5EF4-FFF2-40B4-BE49-F238E27FC236}">
                  <a16:creationId xmlns:a16="http://schemas.microsoft.com/office/drawing/2014/main" id="{733EBCC9-52EE-D509-E21E-6893AA8CE61F}"/>
                </a:ext>
              </a:extLst>
            </p:cNvPr>
            <p:cNvCxnSpPr>
              <a:stCxn id="58" idx="2"/>
              <a:endCxn id="58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任意多边形 14">
            <a:extLst>
              <a:ext uri="{FF2B5EF4-FFF2-40B4-BE49-F238E27FC236}">
                <a16:creationId xmlns:a16="http://schemas.microsoft.com/office/drawing/2014/main" id="{B0E63423-E196-2850-6B07-C524D5B09FC6}"/>
              </a:ext>
            </a:extLst>
          </p:cNvPr>
          <p:cNvSpPr/>
          <p:nvPr/>
        </p:nvSpPr>
        <p:spPr>
          <a:xfrm>
            <a:off x="8021617" y="3769537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十字星 39">
            <a:extLst>
              <a:ext uri="{FF2B5EF4-FFF2-40B4-BE49-F238E27FC236}">
                <a16:creationId xmlns:a16="http://schemas.microsoft.com/office/drawing/2014/main" id="{2DC8FE21-1D02-BCDA-E4A0-7F2B7E340920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十字星 15">
            <a:extLst>
              <a:ext uri="{FF2B5EF4-FFF2-40B4-BE49-F238E27FC236}">
                <a16:creationId xmlns:a16="http://schemas.microsoft.com/office/drawing/2014/main" id="{E8BED823-581C-9091-34E4-E25FA6A48CE9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4">
            <a:extLst>
              <a:ext uri="{FF2B5EF4-FFF2-40B4-BE49-F238E27FC236}">
                <a16:creationId xmlns:a16="http://schemas.microsoft.com/office/drawing/2014/main" id="{909B8063-D453-8C37-637B-98D577CD5254}"/>
              </a:ext>
            </a:extLst>
          </p:cNvPr>
          <p:cNvSpPr txBox="1"/>
          <p:nvPr/>
        </p:nvSpPr>
        <p:spPr>
          <a:xfrm>
            <a:off x="2851823" y="2921168"/>
            <a:ext cx="68025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股票相關度公式</a:t>
            </a:r>
            <a:endParaRPr lang="zh-CN" altLang="en-US" sz="6000" b="1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510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9143090-157F-C433-42A8-C4E927ADEA8B}"/>
              </a:ext>
            </a:extLst>
          </p:cNvPr>
          <p:cNvSpPr/>
          <p:nvPr/>
        </p:nvSpPr>
        <p:spPr>
          <a:xfrm>
            <a:off x="1" y="885064"/>
            <a:ext cx="12191999" cy="5404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E9C8EF-E72D-35A4-B3AE-B555E63FF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9" r="18869" b="58779"/>
          <a:stretch/>
        </p:blipFill>
        <p:spPr>
          <a:xfrm>
            <a:off x="1798321" y="2420764"/>
            <a:ext cx="3964920" cy="20164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CB5DE41-E749-248A-6240-3B8B710B0A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3090" r="48524" b="18824"/>
          <a:stretch/>
        </p:blipFill>
        <p:spPr>
          <a:xfrm>
            <a:off x="6757650" y="2497454"/>
            <a:ext cx="3273388" cy="1863090"/>
          </a:xfrm>
          <a:prstGeom prst="rect">
            <a:avLst/>
          </a:prstGeom>
        </p:spPr>
      </p:pic>
      <p:cxnSp>
        <p:nvCxnSpPr>
          <p:cNvPr id="13" name="接點: 弧形 12">
            <a:extLst>
              <a:ext uri="{FF2B5EF4-FFF2-40B4-BE49-F238E27FC236}">
                <a16:creationId xmlns:a16="http://schemas.microsoft.com/office/drawing/2014/main" id="{4A69296E-21A1-6E91-E89B-B9431DF7DB80}"/>
              </a:ext>
            </a:extLst>
          </p:cNvPr>
          <p:cNvCxnSpPr>
            <a:cxnSpLocks/>
          </p:cNvCxnSpPr>
          <p:nvPr/>
        </p:nvCxnSpPr>
        <p:spPr>
          <a:xfrm rot="5400000">
            <a:off x="2177179" y="4004454"/>
            <a:ext cx="1337085" cy="35098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307F82-EAD1-AB6B-BDD8-7AB65388970D}"/>
              </a:ext>
            </a:extLst>
          </p:cNvPr>
          <p:cNvSpPr txBox="1"/>
          <p:nvPr/>
        </p:nvSpPr>
        <p:spPr>
          <a:xfrm>
            <a:off x="1481541" y="4897002"/>
            <a:ext cx="28825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股票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B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的相差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(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位移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天數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6D8E7003-728B-D472-C6EF-9D48FE04B8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9298" y="2377888"/>
            <a:ext cx="1284939" cy="54817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BEC9409-1979-EFCD-ED64-1FF5782823BE}"/>
              </a:ext>
            </a:extLst>
          </p:cNvPr>
          <p:cNvSpPr txBox="1"/>
          <p:nvPr/>
        </p:nvSpPr>
        <p:spPr>
          <a:xfrm>
            <a:off x="1107042" y="1315976"/>
            <a:ext cx="21075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使用者可選擇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日期區間的股票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</p:txBody>
      </p:sp>
      <p:cxnSp>
        <p:nvCxnSpPr>
          <p:cNvPr id="18" name="接點: 弧形 17">
            <a:extLst>
              <a:ext uri="{FF2B5EF4-FFF2-40B4-BE49-F238E27FC236}">
                <a16:creationId xmlns:a16="http://schemas.microsoft.com/office/drawing/2014/main" id="{6EFEFE23-8070-4F67-D997-4307AB28617A}"/>
              </a:ext>
            </a:extLst>
          </p:cNvPr>
          <p:cNvCxnSpPr>
            <a:cxnSpLocks/>
          </p:cNvCxnSpPr>
          <p:nvPr/>
        </p:nvCxnSpPr>
        <p:spPr>
          <a:xfrm rot="5400000">
            <a:off x="8913769" y="4560463"/>
            <a:ext cx="1337085" cy="35098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C58AABA-B2A7-2715-44F6-C08D186B945C}"/>
              </a:ext>
            </a:extLst>
          </p:cNvPr>
          <p:cNvSpPr txBox="1"/>
          <p:nvPr/>
        </p:nvSpPr>
        <p:spPr>
          <a:xfrm>
            <a:off x="8293410" y="5488324"/>
            <a:ext cx="2226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A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跌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B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也跌的機率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A1B5F368-7A62-3FF5-A9D5-61A7737229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614634" y="2198731"/>
            <a:ext cx="721902" cy="37216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9B7333E-5B20-7EBB-86D5-1EAF53985EE8}"/>
              </a:ext>
            </a:extLst>
          </p:cNvPr>
          <p:cNvSpPr txBox="1"/>
          <p:nvPr/>
        </p:nvSpPr>
        <p:spPr>
          <a:xfrm>
            <a:off x="8682445" y="1591157"/>
            <a:ext cx="2226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A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漲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B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也漲的機率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Calibri Light"/>
            </a:endParaRPr>
          </a:p>
        </p:txBody>
      </p:sp>
      <p:cxnSp>
        <p:nvCxnSpPr>
          <p:cNvPr id="2" name="接點: 弧形 1">
            <a:extLst>
              <a:ext uri="{FF2B5EF4-FFF2-40B4-BE49-F238E27FC236}">
                <a16:creationId xmlns:a16="http://schemas.microsoft.com/office/drawing/2014/main" id="{089C0E0E-FD5B-0511-0A15-BC9FAB3EC5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07751" y="2163086"/>
            <a:ext cx="730125" cy="270331"/>
          </a:xfrm>
          <a:prstGeom prst="curvedConnector3">
            <a:avLst>
              <a:gd name="adj1" fmla="val 5000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B23ED4-1C41-7900-5347-584476972162}"/>
              </a:ext>
            </a:extLst>
          </p:cNvPr>
          <p:cNvSpPr txBox="1"/>
          <p:nvPr/>
        </p:nvSpPr>
        <p:spPr>
          <a:xfrm>
            <a:off x="3369515" y="1533079"/>
            <a:ext cx="99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股票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A</a:t>
            </a:r>
          </a:p>
        </p:txBody>
      </p:sp>
      <p:cxnSp>
        <p:nvCxnSpPr>
          <p:cNvPr id="5" name="接點: 弧形 4">
            <a:extLst>
              <a:ext uri="{FF2B5EF4-FFF2-40B4-BE49-F238E27FC236}">
                <a16:creationId xmlns:a16="http://schemas.microsoft.com/office/drawing/2014/main" id="{2980FBAC-F132-0573-82AE-A612FC1434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53693" y="2211187"/>
            <a:ext cx="570913" cy="39582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A62B18-94E8-8001-16FC-FDFFFE77AD0F}"/>
              </a:ext>
            </a:extLst>
          </p:cNvPr>
          <p:cNvSpPr txBox="1"/>
          <p:nvPr/>
        </p:nvSpPr>
        <p:spPr>
          <a:xfrm>
            <a:off x="4480405" y="1673644"/>
            <a:ext cx="99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股票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3606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A7A9B94-1040-F3F8-A921-52D0A61E0E64}"/>
              </a:ext>
            </a:extLst>
          </p:cNvPr>
          <p:cNvSpPr/>
          <p:nvPr/>
        </p:nvSpPr>
        <p:spPr>
          <a:xfrm>
            <a:off x="1680522" y="1408047"/>
            <a:ext cx="9225778" cy="3989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3">
            <a:extLst>
              <a:ext uri="{FF2B5EF4-FFF2-40B4-BE49-F238E27FC236}">
                <a16:creationId xmlns:a16="http://schemas.microsoft.com/office/drawing/2014/main" id="{CF1A001C-F619-6B64-3A54-600B09D18DF4}"/>
              </a:ext>
            </a:extLst>
          </p:cNvPr>
          <p:cNvSpPr/>
          <p:nvPr/>
        </p:nvSpPr>
        <p:spPr>
          <a:xfrm>
            <a:off x="1994527" y="1761557"/>
            <a:ext cx="8298845" cy="3319676"/>
          </a:xfrm>
          <a:prstGeom prst="frame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组合 27">
            <a:extLst>
              <a:ext uri="{FF2B5EF4-FFF2-40B4-BE49-F238E27FC236}">
                <a16:creationId xmlns:a16="http://schemas.microsoft.com/office/drawing/2014/main" id="{C58A1403-CCDF-4BA9-3EBC-6167D0ECC1A1}"/>
              </a:ext>
            </a:extLst>
          </p:cNvPr>
          <p:cNvGrpSpPr/>
          <p:nvPr/>
        </p:nvGrpSpPr>
        <p:grpSpPr>
          <a:xfrm rot="1080000">
            <a:off x="1460702" y="871844"/>
            <a:ext cx="1567292" cy="1380868"/>
            <a:chOff x="1502" y="696"/>
            <a:chExt cx="1619" cy="1558"/>
          </a:xfrm>
        </p:grpSpPr>
        <p:grpSp>
          <p:nvGrpSpPr>
            <p:cNvPr id="8" name="组合 25">
              <a:extLst>
                <a:ext uri="{FF2B5EF4-FFF2-40B4-BE49-F238E27FC236}">
                  <a16:creationId xmlns:a16="http://schemas.microsoft.com/office/drawing/2014/main" id="{4689E6F4-D288-1790-E178-0F5F10983702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0" name="十字星 9">
                <a:extLst>
                  <a:ext uri="{FF2B5EF4-FFF2-40B4-BE49-F238E27FC236}">
                    <a16:creationId xmlns:a16="http://schemas.microsoft.com/office/drawing/2014/main" id="{C986FE77-4231-62B3-303A-F8E48202F9FB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椭圆 20">
                <a:extLst>
                  <a:ext uri="{FF2B5EF4-FFF2-40B4-BE49-F238E27FC236}">
                    <a16:creationId xmlns:a16="http://schemas.microsoft.com/office/drawing/2014/main" id="{19AA56A5-FF25-D063-B7E9-B3DFBEBD0A4E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23">
                <a:extLst>
                  <a:ext uri="{FF2B5EF4-FFF2-40B4-BE49-F238E27FC236}">
                    <a16:creationId xmlns:a16="http://schemas.microsoft.com/office/drawing/2014/main" id="{4141806E-B7AD-013A-C942-8EED80BB9FA2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24">
                <a:extLst>
                  <a:ext uri="{FF2B5EF4-FFF2-40B4-BE49-F238E27FC236}">
                    <a16:creationId xmlns:a16="http://schemas.microsoft.com/office/drawing/2014/main" id="{E6AA8A64-4454-0726-81CE-CDDC8CE5DA13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9" name="曲线连接符 26">
              <a:extLst>
                <a:ext uri="{FF2B5EF4-FFF2-40B4-BE49-F238E27FC236}">
                  <a16:creationId xmlns:a16="http://schemas.microsoft.com/office/drawing/2014/main" id="{46FE6F64-48F5-258C-36C4-7E9610256A8E}"/>
                </a:ext>
              </a:extLst>
            </p:cNvPr>
            <p:cNvCxnSpPr>
              <a:stCxn id="11" idx="2"/>
              <a:endCxn id="11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53">
            <a:extLst>
              <a:ext uri="{FF2B5EF4-FFF2-40B4-BE49-F238E27FC236}">
                <a16:creationId xmlns:a16="http://schemas.microsoft.com/office/drawing/2014/main" id="{1EDE6168-A29B-DF8C-A809-4601408F79E5}"/>
              </a:ext>
            </a:extLst>
          </p:cNvPr>
          <p:cNvSpPr/>
          <p:nvPr/>
        </p:nvSpPr>
        <p:spPr>
          <a:xfrm>
            <a:off x="8149404" y="3920262"/>
            <a:ext cx="2733535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rgbClr val="CDDFD1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5" name="组合 6">
            <a:extLst>
              <a:ext uri="{FF2B5EF4-FFF2-40B4-BE49-F238E27FC236}">
                <a16:creationId xmlns:a16="http://schemas.microsoft.com/office/drawing/2014/main" id="{BC9EDE59-6FC0-74E2-0435-F080CE7C2F73}"/>
              </a:ext>
            </a:extLst>
          </p:cNvPr>
          <p:cNvGrpSpPr/>
          <p:nvPr/>
        </p:nvGrpSpPr>
        <p:grpSpPr>
          <a:xfrm rot="20700000">
            <a:off x="9435960" y="3163520"/>
            <a:ext cx="1151779" cy="1087806"/>
            <a:chOff x="1502" y="696"/>
            <a:chExt cx="1619" cy="1558"/>
          </a:xfrm>
        </p:grpSpPr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D36097D-F4C6-BEBF-B10D-2A10FE6EA7F6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18" name="十字星 8">
                <a:extLst>
                  <a:ext uri="{FF2B5EF4-FFF2-40B4-BE49-F238E27FC236}">
                    <a16:creationId xmlns:a16="http://schemas.microsoft.com/office/drawing/2014/main" id="{D1D14845-2363-21A9-BC1C-3F725DB4E15A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椭圆 10">
                <a:extLst>
                  <a:ext uri="{FF2B5EF4-FFF2-40B4-BE49-F238E27FC236}">
                    <a16:creationId xmlns:a16="http://schemas.microsoft.com/office/drawing/2014/main" id="{403A0C35-940D-1E69-8BB3-59294A1068A5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0" name="椭圆 11">
                <a:extLst>
                  <a:ext uri="{FF2B5EF4-FFF2-40B4-BE49-F238E27FC236}">
                    <a16:creationId xmlns:a16="http://schemas.microsoft.com/office/drawing/2014/main" id="{668B01B3-878C-9787-C915-7690BDF6B600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椭圆 12">
                <a:extLst>
                  <a:ext uri="{FF2B5EF4-FFF2-40B4-BE49-F238E27FC236}">
                    <a16:creationId xmlns:a16="http://schemas.microsoft.com/office/drawing/2014/main" id="{82D3CD5E-B68C-99E4-D70D-51C1C426E591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7" name="曲线连接符 13">
              <a:extLst>
                <a:ext uri="{FF2B5EF4-FFF2-40B4-BE49-F238E27FC236}">
                  <a16:creationId xmlns:a16="http://schemas.microsoft.com/office/drawing/2014/main" id="{8139CBD2-5696-6917-B93B-DE6E70DC70CB}"/>
                </a:ext>
              </a:extLst>
            </p:cNvPr>
            <p:cNvCxnSpPr>
              <a:stCxn id="19" idx="2"/>
              <a:endCxn id="19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任意多边形 14">
            <a:extLst>
              <a:ext uri="{FF2B5EF4-FFF2-40B4-BE49-F238E27FC236}">
                <a16:creationId xmlns:a16="http://schemas.microsoft.com/office/drawing/2014/main" id="{92816619-7D0F-C36E-5905-65B36B54A17C}"/>
              </a:ext>
            </a:extLst>
          </p:cNvPr>
          <p:cNvSpPr/>
          <p:nvPr/>
        </p:nvSpPr>
        <p:spPr>
          <a:xfrm>
            <a:off x="8385814" y="3973274"/>
            <a:ext cx="2505248" cy="1383665"/>
          </a:xfrm>
          <a:custGeom>
            <a:avLst/>
            <a:gdLst>
              <a:gd name="adj1" fmla="val -20833"/>
              <a:gd name="adj2" fmla="val 62500"/>
              <a:gd name="dxPos" fmla="*/ w adj1 100000"/>
              <a:gd name="dyPos" fmla="*/ h adj2 100000"/>
              <a:gd name="xPos" fmla="+- hc dxPos 0"/>
              <a:gd name="yPos" fmla="+- vc dyPos 0"/>
              <a:gd name="ht" fmla="cat2 hd2 dxPos dyPos"/>
              <a:gd name="wt" fmla="sat2 wd2 dxPos dyPos"/>
              <a:gd name="g2" fmla="cat2 wd2 ht wt"/>
              <a:gd name="g3" fmla="sat2 hd2 ht wt"/>
              <a:gd name="g4" fmla="+- hc g2 0"/>
              <a:gd name="g5" fmla="+- vc g3 0"/>
              <a:gd name="g6" fmla="+- g4 0 xPos"/>
              <a:gd name="g7" fmla="+- g5 0 yPos"/>
              <a:gd name="g8" fmla="mod g6 g7 0"/>
              <a:gd name="g9" fmla="*/ ss 6600 21600"/>
              <a:gd name="g10" fmla="+- g8 0 g9"/>
              <a:gd name="g11" fmla="*/ g10 1 3"/>
              <a:gd name="g12" fmla="*/ ss 1800 21600"/>
              <a:gd name="g13" fmla="+- g11 g12 0"/>
              <a:gd name="g14" fmla="*/ g13 g6 g8"/>
              <a:gd name="g15" fmla="*/ g13 g7 g8"/>
              <a:gd name="g16" fmla="+- g14 xPos 0"/>
              <a:gd name="g17" fmla="+- g15 yPos 0"/>
              <a:gd name="g18" fmla="*/ ss 4800 21600"/>
              <a:gd name="g19" fmla="*/ g11 2 1"/>
              <a:gd name="g20" fmla="+- g18 g19 0"/>
              <a:gd name="g21" fmla="*/ g20 g6 g8"/>
              <a:gd name="g22" fmla="*/ g20 g7 g8"/>
              <a:gd name="g23" fmla="+- g21 xPos 0"/>
              <a:gd name="g24" fmla="+- g22 yPos 0"/>
              <a:gd name="g25" fmla="*/ ss 1200 21600"/>
              <a:gd name="g26" fmla="*/ ss 600 21600"/>
              <a:gd name="x23" fmla="+- xPos g26 0"/>
              <a:gd name="x24" fmla="+- g16 g25 0"/>
              <a:gd name="x25" fmla="+- g23 g12 0"/>
              <a:gd name="il" fmla="*/ w 2977 21600"/>
              <a:gd name="it" fmla="*/ h 3262 21600"/>
              <a:gd name="ir" fmla="*/ w 17087 21600"/>
              <a:gd name="ib" fmla="*/ h 17337 21600"/>
              <a:gd name="g27" fmla="*/ w 67 21600"/>
              <a:gd name="g28" fmla="*/ h 21577 21600"/>
              <a:gd name="g29" fmla="*/ w 21582 21600"/>
              <a:gd name="g30" fmla="*/ h 1235 21600"/>
              <a:gd name="pang" fmla="at2 dxPos dyPos"/>
            </a:gdLst>
            <a:ahLst/>
            <a:cxnLst>
              <a:cxn ang="cd2">
                <a:pos x="g27" y="vc"/>
              </a:cxn>
              <a:cxn ang="cd4">
                <a:pos x="hc" y="g28"/>
              </a:cxn>
              <a:cxn ang="0">
                <a:pos x="g29" y="vc"/>
              </a:cxn>
              <a:cxn ang="3">
                <a:pos x="hc" y="g30"/>
              </a:cxn>
              <a:cxn ang="pang">
                <a:pos x="xPos" y="yPos"/>
              </a:cxn>
            </a:cxnLst>
            <a:rect l="l" t="t" r="r" b="b"/>
            <a:pathLst>
              <a:path w="2726" h="1686">
                <a:moveTo>
                  <a:pt x="299" y="696"/>
                </a:moveTo>
                <a:cubicBezTo>
                  <a:pt x="296" y="676"/>
                  <a:pt x="295" y="654"/>
                  <a:pt x="295" y="635"/>
                </a:cubicBezTo>
                <a:cubicBezTo>
                  <a:pt x="286" y="383"/>
                  <a:pt x="550" y="180"/>
                  <a:pt x="808" y="186"/>
                </a:cubicBezTo>
                <a:cubicBezTo>
                  <a:pt x="902" y="185"/>
                  <a:pt x="999" y="211"/>
                  <a:pt x="1068" y="247"/>
                </a:cubicBezTo>
                <a:cubicBezTo>
                  <a:pt x="1133" y="133"/>
                  <a:pt x="1285" y="56"/>
                  <a:pt x="1426" y="59"/>
                </a:cubicBezTo>
                <a:cubicBezTo>
                  <a:pt x="1537" y="57"/>
                  <a:pt x="1645" y="103"/>
                  <a:pt x="1711" y="161"/>
                </a:cubicBezTo>
                <a:cubicBezTo>
                  <a:pt x="1762" y="64"/>
                  <a:pt x="1890" y="-2"/>
                  <a:pt x="2008" y="0"/>
                </a:cubicBezTo>
                <a:cubicBezTo>
                  <a:pt x="2113" y="-3"/>
                  <a:pt x="2216" y="50"/>
                  <a:pt x="2269" y="110"/>
                </a:cubicBezTo>
                <a:lnTo>
                  <a:pt x="2269" y="110"/>
                </a:lnTo>
                <a:lnTo>
                  <a:pt x="2270" y="109"/>
                </a:lnTo>
                <a:lnTo>
                  <a:pt x="2271" y="108"/>
                </a:lnTo>
                <a:lnTo>
                  <a:pt x="2269" y="111"/>
                </a:lnTo>
                <a:lnTo>
                  <a:pt x="2269" y="111"/>
                </a:lnTo>
                <a:lnTo>
                  <a:pt x="2272" y="114"/>
                </a:lnTo>
                <a:cubicBezTo>
                  <a:pt x="2337" y="44"/>
                  <a:pt x="2451" y="-1"/>
                  <a:pt x="2554" y="0"/>
                </a:cubicBezTo>
                <a:cubicBezTo>
                  <a:pt x="2614" y="-3"/>
                  <a:pt x="2696" y="22"/>
                  <a:pt x="2726" y="37"/>
                </a:cubicBezTo>
                <a:lnTo>
                  <a:pt x="2726" y="1686"/>
                </a:lnTo>
                <a:lnTo>
                  <a:pt x="232" y="1686"/>
                </a:lnTo>
                <a:cubicBezTo>
                  <a:pt x="146" y="1648"/>
                  <a:pt x="67" y="1530"/>
                  <a:pt x="74" y="1440"/>
                </a:cubicBezTo>
                <a:cubicBezTo>
                  <a:pt x="72" y="1364"/>
                  <a:pt x="113" y="1288"/>
                  <a:pt x="163" y="1242"/>
                </a:cubicBezTo>
                <a:cubicBezTo>
                  <a:pt x="64" y="1194"/>
                  <a:pt x="-2" y="1089"/>
                  <a:pt x="0" y="991"/>
                </a:cubicBezTo>
                <a:cubicBezTo>
                  <a:pt x="-5" y="839"/>
                  <a:pt x="145" y="712"/>
                  <a:pt x="296" y="702"/>
                </a:cubicBezTo>
                <a:lnTo>
                  <a:pt x="299" y="696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十字星 39">
            <a:extLst>
              <a:ext uri="{FF2B5EF4-FFF2-40B4-BE49-F238E27FC236}">
                <a16:creationId xmlns:a16="http://schemas.microsoft.com/office/drawing/2014/main" id="{251A125B-C2DF-F357-4C8C-3620C418E375}"/>
              </a:ext>
            </a:extLst>
          </p:cNvPr>
          <p:cNvSpPr/>
          <p:nvPr/>
        </p:nvSpPr>
        <p:spPr>
          <a:xfrm>
            <a:off x="6513426" y="385381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十字星 15">
            <a:extLst>
              <a:ext uri="{FF2B5EF4-FFF2-40B4-BE49-F238E27FC236}">
                <a16:creationId xmlns:a16="http://schemas.microsoft.com/office/drawing/2014/main" id="{17189CAD-0326-4501-7B7B-FA6424A258ED}"/>
              </a:ext>
            </a:extLst>
          </p:cNvPr>
          <p:cNvSpPr/>
          <p:nvPr/>
        </p:nvSpPr>
        <p:spPr>
          <a:xfrm>
            <a:off x="8304761" y="2717166"/>
            <a:ext cx="155885" cy="315284"/>
          </a:xfrm>
          <a:prstGeom prst="star4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585FDF94-08B1-DF14-4E3D-AAB05E2A81BA}"/>
              </a:ext>
            </a:extLst>
          </p:cNvPr>
          <p:cNvSpPr txBox="1"/>
          <p:nvPr/>
        </p:nvSpPr>
        <p:spPr>
          <a:xfrm>
            <a:off x="1831546" y="1510069"/>
            <a:ext cx="85289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b="1" kern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3-1</a:t>
            </a:r>
          </a:p>
          <a:p>
            <a:pPr algn="ctr"/>
            <a:r>
              <a:rPr lang="zh-TW" altLang="en-US" sz="8000" b="1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研究成果</a:t>
            </a:r>
            <a:endParaRPr kumimoji="0" lang="en-US" altLang="zh-TW" sz="8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algn="ctr"/>
            <a:r>
              <a:rPr kumimoji="0" lang="zh-TW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所有股票比對</a:t>
            </a:r>
          </a:p>
        </p:txBody>
      </p:sp>
    </p:spTree>
    <p:extLst>
      <p:ext uri="{BB962C8B-B14F-4D97-AF65-F5344CB8AC3E}">
        <p14:creationId xmlns:p14="http://schemas.microsoft.com/office/powerpoint/2010/main" val="3345062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8B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1">
            <a:extLst>
              <a:ext uri="{FF2B5EF4-FFF2-40B4-BE49-F238E27FC236}">
                <a16:creationId xmlns:a16="http://schemas.microsoft.com/office/drawing/2014/main" id="{BC052780-52C3-734F-21A9-03E41F05E093}"/>
              </a:ext>
            </a:extLst>
          </p:cNvPr>
          <p:cNvSpPr/>
          <p:nvPr/>
        </p:nvSpPr>
        <p:spPr>
          <a:xfrm>
            <a:off x="541020" y="410937"/>
            <a:ext cx="11301730" cy="602043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" name="组合 48">
            <a:extLst>
              <a:ext uri="{FF2B5EF4-FFF2-40B4-BE49-F238E27FC236}">
                <a16:creationId xmlns:a16="http://schemas.microsoft.com/office/drawing/2014/main" id="{3FB981B4-6B85-BF62-BBD2-A9C5FB5C6C22}"/>
              </a:ext>
            </a:extLst>
          </p:cNvPr>
          <p:cNvGrpSpPr/>
          <p:nvPr/>
        </p:nvGrpSpPr>
        <p:grpSpPr>
          <a:xfrm rot="20758955">
            <a:off x="431763" y="190076"/>
            <a:ext cx="1772920" cy="1654810"/>
            <a:chOff x="1502" y="696"/>
            <a:chExt cx="1619" cy="1558"/>
          </a:xfrm>
          <a:effectLst>
            <a:glow rad="190500">
              <a:srgbClr val="D9D9D9">
                <a:alpha val="40000"/>
              </a:srgbClr>
            </a:glow>
            <a:outerShdw blurRad="50800" dir="5400000" sx="107000" sy="107000" algn="ctr" rotWithShape="0">
              <a:schemeClr val="bg1">
                <a:alpha val="0"/>
              </a:schemeClr>
            </a:outerShdw>
            <a:reflection blurRad="114300" stA="68000" endA="300" endPos="75000" dist="114300" dir="5400000" sy="-100000" algn="bl" rotWithShape="0"/>
          </a:effectLst>
        </p:grpSpPr>
        <p:grpSp>
          <p:nvGrpSpPr>
            <p:cNvPr id="17" name="组合 49">
              <a:extLst>
                <a:ext uri="{FF2B5EF4-FFF2-40B4-BE49-F238E27FC236}">
                  <a16:creationId xmlns:a16="http://schemas.microsoft.com/office/drawing/2014/main" id="{DF79EB33-1A33-468A-ED82-F77781BCD548}"/>
                </a:ext>
              </a:extLst>
            </p:cNvPr>
            <p:cNvGrpSpPr/>
            <p:nvPr/>
          </p:nvGrpSpPr>
          <p:grpSpPr>
            <a:xfrm>
              <a:off x="1503" y="696"/>
              <a:ext cx="1619" cy="1559"/>
              <a:chOff x="2160" y="1668"/>
              <a:chExt cx="4035" cy="3904"/>
            </a:xfrm>
          </p:grpSpPr>
          <p:sp>
            <p:nvSpPr>
              <p:cNvPr id="21" name="十字星 50">
                <a:extLst>
                  <a:ext uri="{FF2B5EF4-FFF2-40B4-BE49-F238E27FC236}">
                    <a16:creationId xmlns:a16="http://schemas.microsoft.com/office/drawing/2014/main" id="{5AB941CF-9C79-A605-0615-84D26FBF3238}"/>
                  </a:ext>
                </a:extLst>
              </p:cNvPr>
              <p:cNvSpPr/>
              <p:nvPr/>
            </p:nvSpPr>
            <p:spPr>
              <a:xfrm>
                <a:off x="5985" y="3189"/>
                <a:ext cx="211" cy="422"/>
              </a:xfrm>
              <a:prstGeom prst="star4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椭圆 51">
                <a:extLst>
                  <a:ext uri="{FF2B5EF4-FFF2-40B4-BE49-F238E27FC236}">
                    <a16:creationId xmlns:a16="http://schemas.microsoft.com/office/drawing/2014/main" id="{01A33C74-16D6-522C-3CC3-E5D50BD8D3FF}"/>
                  </a:ext>
                </a:extLst>
              </p:cNvPr>
              <p:cNvSpPr/>
              <p:nvPr/>
            </p:nvSpPr>
            <p:spPr>
              <a:xfrm>
                <a:off x="2160" y="1668"/>
                <a:ext cx="3825" cy="3905"/>
              </a:xfrm>
              <a:prstGeom prst="ellipse">
                <a:avLst/>
              </a:prstGeom>
              <a:gradFill>
                <a:gsLst>
                  <a:gs pos="81000">
                    <a:srgbClr val="CDDFD1"/>
                  </a:gs>
                  <a:gs pos="43000">
                    <a:srgbClr val="CFADAE"/>
                  </a:gs>
                  <a:gs pos="18000">
                    <a:srgbClr val="F6DA6D">
                      <a:alpha val="62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椭圆 52">
                <a:extLst>
                  <a:ext uri="{FF2B5EF4-FFF2-40B4-BE49-F238E27FC236}">
                    <a16:creationId xmlns:a16="http://schemas.microsoft.com/office/drawing/2014/main" id="{C33DB3B9-1369-4FD3-C8C1-D4BD66BF6C5D}"/>
                  </a:ext>
                </a:extLst>
              </p:cNvPr>
              <p:cNvSpPr/>
              <p:nvPr/>
            </p:nvSpPr>
            <p:spPr>
              <a:xfrm>
                <a:off x="3953" y="2183"/>
                <a:ext cx="352" cy="3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椭圆 53">
                <a:extLst>
                  <a:ext uri="{FF2B5EF4-FFF2-40B4-BE49-F238E27FC236}">
                    <a16:creationId xmlns:a16="http://schemas.microsoft.com/office/drawing/2014/main" id="{1774EAF5-183C-B9D2-CC6A-09A580EBF459}"/>
                  </a:ext>
                </a:extLst>
              </p:cNvPr>
              <p:cNvSpPr/>
              <p:nvPr/>
            </p:nvSpPr>
            <p:spPr>
              <a:xfrm>
                <a:off x="3108" y="2512"/>
                <a:ext cx="517" cy="5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9" name="曲线连接符 54">
              <a:extLst>
                <a:ext uri="{FF2B5EF4-FFF2-40B4-BE49-F238E27FC236}">
                  <a16:creationId xmlns:a16="http://schemas.microsoft.com/office/drawing/2014/main" id="{A2348356-4B17-163B-EC81-77BC872A8323}"/>
                </a:ext>
              </a:extLst>
            </p:cNvPr>
            <p:cNvCxnSpPr>
              <a:stCxn id="23" idx="2"/>
              <a:endCxn id="23" idx="6"/>
            </p:cNvCxnSpPr>
            <p:nvPr/>
          </p:nvCxnSpPr>
          <p:spPr>
            <a:xfrm rot="10800000" flipH="1">
              <a:off x="1502" y="1476"/>
              <a:ext cx="1535" cy="5"/>
            </a:xfrm>
            <a:prstGeom prst="curvedConnector5">
              <a:avLst>
                <a:gd name="adj1" fmla="val -24430"/>
                <a:gd name="adj2" fmla="val -8240000"/>
                <a:gd name="adj3" fmla="val 124430"/>
              </a:avLst>
            </a:prstGeom>
            <a:ln w="12700" cmpd="sng">
              <a:solidFill>
                <a:srgbClr val="D9D9D9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7">
            <a:extLst>
              <a:ext uri="{FF2B5EF4-FFF2-40B4-BE49-F238E27FC236}">
                <a16:creationId xmlns:a16="http://schemas.microsoft.com/office/drawing/2014/main" id="{6856E9B8-33BB-67AA-2133-60F978A0E48B}"/>
              </a:ext>
            </a:extLst>
          </p:cNvPr>
          <p:cNvSpPr txBox="1"/>
          <p:nvPr/>
        </p:nvSpPr>
        <p:spPr>
          <a:xfrm>
            <a:off x="258810" y="785512"/>
            <a:ext cx="2031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所有股票比對</a:t>
            </a:r>
          </a:p>
        </p:txBody>
      </p:sp>
      <p:sp>
        <p:nvSpPr>
          <p:cNvPr id="4" name="文本框 7">
            <a:extLst>
              <a:ext uri="{FF2B5EF4-FFF2-40B4-BE49-F238E27FC236}">
                <a16:creationId xmlns:a16="http://schemas.microsoft.com/office/drawing/2014/main" id="{ED604504-0AE7-A511-BD58-19CE7DA6A230}"/>
              </a:ext>
            </a:extLst>
          </p:cNvPr>
          <p:cNvSpPr txBox="1"/>
          <p:nvPr/>
        </p:nvSpPr>
        <p:spPr>
          <a:xfrm>
            <a:off x="2749749" y="851794"/>
            <a:ext cx="752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近五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年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(2018-01-01~2022-10-01)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第一名 跟著漲的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C63B7B4-E3C5-0EEC-53E9-8DDA7D1BA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73" y="1468582"/>
            <a:ext cx="5207563" cy="284599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8D7E31C-6741-7965-F6DA-3F673961B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746" y="1455180"/>
            <a:ext cx="5207563" cy="2859395"/>
          </a:xfrm>
          <a:prstGeom prst="rect">
            <a:avLst/>
          </a:prstGeom>
        </p:spPr>
      </p:pic>
      <p:sp>
        <p:nvSpPr>
          <p:cNvPr id="40" name="文本框 7">
            <a:extLst>
              <a:ext uri="{FF2B5EF4-FFF2-40B4-BE49-F238E27FC236}">
                <a16:creationId xmlns:a16="http://schemas.microsoft.com/office/drawing/2014/main" id="{304A5361-D94E-FF7F-AF15-8D9E6C563AD5}"/>
              </a:ext>
            </a:extLst>
          </p:cNvPr>
          <p:cNvSpPr txBox="1"/>
          <p:nvPr/>
        </p:nvSpPr>
        <p:spPr>
          <a:xfrm>
            <a:off x="5498712" y="4509003"/>
            <a:ext cx="2031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47% </a:t>
            </a:r>
          </a:p>
          <a:p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50%</a:t>
            </a:r>
          </a:p>
          <a:p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51%</a:t>
            </a:r>
          </a:p>
          <a:p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47%</a:t>
            </a:r>
          </a:p>
          <a:p>
            <a:r>
              <a:rPr lang="en-US" altLang="zh-TW" sz="2400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天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52%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1014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6916</TotalTime>
  <Words>1375</Words>
  <Application>Microsoft Office PowerPoint</Application>
  <PresentationFormat>寬螢幕</PresentationFormat>
  <Paragraphs>253</Paragraphs>
  <Slides>52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9" baseType="lpstr">
      <vt:lpstr>仿宋</vt:lpstr>
      <vt:lpstr>微軟正黑體</vt:lpstr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張雁筑</dc:creator>
  <cp:lastModifiedBy>則閔 陳</cp:lastModifiedBy>
  <cp:revision>110</cp:revision>
  <dcterms:created xsi:type="dcterms:W3CDTF">2022-05-31T06:38:35Z</dcterms:created>
  <dcterms:modified xsi:type="dcterms:W3CDTF">2022-11-17T04:36:13Z</dcterms:modified>
</cp:coreProperties>
</file>